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3" r:id="rId3"/>
    <p:sldId id="348" r:id="rId4"/>
    <p:sldId id="351" r:id="rId5"/>
    <p:sldId id="352" r:id="rId6"/>
    <p:sldId id="353" r:id="rId7"/>
    <p:sldId id="354" r:id="rId8"/>
    <p:sldId id="314" r:id="rId9"/>
    <p:sldId id="315" r:id="rId10"/>
    <p:sldId id="362" r:id="rId11"/>
    <p:sldId id="361" r:id="rId12"/>
    <p:sldId id="363" r:id="rId13"/>
    <p:sldId id="364" r:id="rId14"/>
    <p:sldId id="316" r:id="rId15"/>
    <p:sldId id="317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18" r:id="rId24"/>
    <p:sldId id="350" r:id="rId25"/>
    <p:sldId id="320" r:id="rId26"/>
    <p:sldId id="321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22" r:id="rId35"/>
    <p:sldId id="319" r:id="rId36"/>
    <p:sldId id="282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DB731-147E-9949-A800-020167C6B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EFAFB0-39AB-5B44-8508-EEC16963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CAAFB-07B8-884B-BBDF-7D4FC9B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7BAF84-9BBA-C54B-91FA-79F738FE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D69556-7430-DB4C-B644-49B843A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9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CA874E-02B2-FD4B-8A49-3675C4C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1DB16B-8DDE-4946-8EF3-3627DB15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87CFC-5C9B-CF4C-9EC1-8445E572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A75CB-DB85-4941-B81F-FF173C5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7F7B85-A2B9-2B44-9C84-948CAAC6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4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C75CA6E-3769-174D-B8C7-277272FE1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A98D31-A4A1-794C-85F3-C0576335D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0EDA86-AA8C-BF4A-8CD4-C7CE056E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F6EF8-894D-1442-84EA-2A3B4C3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9FFE7F-33E5-0D4A-9994-058445B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1ECDAD-34BC-5C4E-AE73-87669B5A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B67F3-5679-8D43-9C7A-4BE383DF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051262-F151-AB46-81FA-904EA42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23199-072F-3646-B145-498CAA6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38052F-DCF7-174A-8413-286A005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7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81A32-F4E2-1146-8881-8169FDE1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878685-8498-A442-BD50-5022EBD8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6A6520-F69A-B347-9285-CFBDD992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E140CC-9D6E-284F-8C7C-CD5C5DF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54B51F-8B09-EC4D-B037-4E47876F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9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961C-EBF7-FF49-9583-ECBB836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CA8B5-DF38-5445-A1EB-F3337541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076AAC-02B0-5D47-8B14-0313243D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181C8-81D8-6346-A0B1-9D53104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20948F-A444-3240-91A8-84A193B1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47106F-8701-6941-9584-9B51256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4C4B5C-464E-B840-97F2-3A3F2DC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6488DF-D0E8-CC4D-B31C-75E5DBB0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C1214F-E441-2748-997E-8EC6B6ED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374F8C-0F06-E745-AD84-B810BCE91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74486C-12AE-BE49-9775-7C99B6962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8C9D5-564E-3541-84CB-937F2F61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094B22-2D88-DA4A-B4C8-1F307B4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9F4E8A-C44F-A447-BC80-331989A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0A9C60-49EE-E24C-9581-2F02FBC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6D7503-FC5A-594E-8424-7BEDB600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74D2F4-05C8-B14F-8B88-436349A6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44380F-FF68-C144-871F-7B1CBD12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C477D3C-B6FB-444F-AEEF-03341F6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C6A877-A939-6446-8A83-BFDD6B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6A3B72-FE1F-924A-A53C-B0BBF8BD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595B2F-5114-0247-94C7-B337C31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B63A3E-5431-FA4D-A791-C51458E1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C6643E-02E2-F34A-991C-6F5F7F8C4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E306C6-CBB4-BE49-B555-6F6910C7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6C2798-7E97-A148-B6F2-BEA4C50D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E69A8-26DB-5140-BB33-5B48014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1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04B200-3949-4640-948F-190E3E3E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614837-DCF1-1E4B-A76F-10D6A9A09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7226A9A-59C4-F042-B69B-45CFAC2C9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95C500-B874-234B-A6FA-C4331814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F376FB-3553-7643-B3C0-53AD8BE2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56A20-D559-9C43-BC4E-B757ADB3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E595EB-1076-EF46-BAFB-47B9EC3E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A199F3-5F27-8840-BEAC-46974946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D435A3-46F8-8640-90BA-D3552216C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CF99-7955-C24F-A989-D04484ED84C6}" type="datetimeFigureOut">
              <a:rPr lang="tr-TR" smtClean="0"/>
              <a:t>23.05.2019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0EEA0A-0E27-EC4C-A2AC-0035AEA61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9B14E-7275-F142-ACED-D44AF575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49A5B14-016B-5349-885B-078BA363208F}"/>
              </a:ext>
            </a:extLst>
          </p:cNvPr>
          <p:cNvSpPr/>
          <p:nvPr/>
        </p:nvSpPr>
        <p:spPr>
          <a:xfrm>
            <a:off x="1728439" y="1927149"/>
            <a:ext cx="87091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             MADDE V ENDÜSTRİ</a:t>
            </a:r>
          </a:p>
          <a:p>
            <a:r>
              <a:rPr lang="tr-TR" dirty="0"/>
              <a:t> </a:t>
            </a: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Tekrar</a:t>
            </a:r>
            <a:endParaRPr lang="tr-TR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0542DE-50AB-C245-82D1-D7290873F993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6B36323-CA5E-7947-BD60-2D0AB5B5849C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9086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3625744-3097-0A41-B1C5-645E1DF6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753" y="541885"/>
            <a:ext cx="8653022" cy="45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44323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AD812C4-9860-9149-BFC1-5115DC10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04" y="654401"/>
            <a:ext cx="8777705" cy="45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7C4212-ED85-964B-A8FA-66672C31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11" y="231607"/>
            <a:ext cx="72009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A115FC4-F5FC-C046-9A40-3DE354BC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62" y="869280"/>
            <a:ext cx="8114248" cy="41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3D3FD22-1D4B-BD40-B074-7F86BB0179EA}"/>
              </a:ext>
            </a:extLst>
          </p:cNvPr>
          <p:cNvSpPr/>
          <p:nvPr/>
        </p:nvSpPr>
        <p:spPr>
          <a:xfrm>
            <a:off x="739697" y="551743"/>
            <a:ext cx="10311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ASİTLERİN ÖZELLİKLERİ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Sulu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çözeltilerinde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hidrojen iyonu (H+)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oluşturan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maddelere denir.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Örnek: (H</a:t>
            </a:r>
            <a:r>
              <a:rPr lang="tr-T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SO4)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Sülfirik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asit (Zaç yağı), (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Hidroklorik asit (Tuzruhu) , (HNO</a:t>
            </a:r>
            <a:r>
              <a:rPr lang="tr-T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Nitrik asit ( Kezzap) ,Süt (laktik asit), Elma ( malik asit) 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Tadları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ekşidir ve sulu çözeltileri elektriği iletir.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*Metal ve mermer yüzeyleri aşındırır.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Turnusol kağıdının rengini kırmızıya çevirir.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pH değeri 0-7 arasındadır. Ve metil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oranj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kırmızı renk verir.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Fosil yakıtların yanması sonucu oluşan gazlar asit yağmuruna sebep olurlar.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747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647FBFD-876B-724F-A235-93A4C44DC2AD}"/>
              </a:ext>
            </a:extLst>
          </p:cNvPr>
          <p:cNvSpPr/>
          <p:nvPr/>
        </p:nvSpPr>
        <p:spPr>
          <a:xfrm>
            <a:off x="594732" y="612185"/>
            <a:ext cx="115972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BAZLARIN ÖZELLİKLERİ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Sulu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çözeltilerinde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hidroksit (OH</a:t>
            </a:r>
            <a:r>
              <a:rPr lang="tr-T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iyonları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oluşturan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maddelere denir.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Örnek:  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Sodyum hidroksit  (Sud-kostik ), KOH Potasyum hidroksit ( Potas-kostik ), (NH3),  Sabun , Deterjan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Tadları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acıdır ve sulu çözeltileri elektriği iletir.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Kaygandırlar ve cam-porselen yüzeyleri aşındırırlar.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*Turnusol kağıdının rengini kırmızıya çevirir.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pH değeri 7-14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arasındadı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 fenol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ftalein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ile  pembe  renk verir.</a:t>
            </a:r>
          </a:p>
          <a:p>
            <a:pPr marL="457200"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36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8EAB68-7579-AF43-B955-9831BFBC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844550"/>
            <a:ext cx="7239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0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36A26B-4C1C-A24E-AC1B-CAF47274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50" y="765234"/>
            <a:ext cx="9001596" cy="4666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27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D98F28-A02A-D147-A9D7-1965D7BC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01" y="105130"/>
            <a:ext cx="6575201" cy="58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38C1ADB-88F8-644F-AA98-094DCE64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03" y="547185"/>
            <a:ext cx="7188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8593865-EC69-4647-A7D3-CE04F6C3007B}"/>
              </a:ext>
            </a:extLst>
          </p:cNvPr>
          <p:cNvSpPr/>
          <p:nvPr/>
        </p:nvSpPr>
        <p:spPr>
          <a:xfrm>
            <a:off x="1074235" y="1476636"/>
            <a:ext cx="9742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PERİYODİK TABLO ÖZELLİKLERİ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*Elementler artan atom numaralarına göre sıralanmıştır.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*Periyodik sistemdeki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düşey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sıralara grup, yatay sıralara periyot adı verilir.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*1A ( Alkali Metaller), 2A (Toprak Alkali Metaller ), 7A ( Halojenler) ve 8A (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Soygazlar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16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8C9578-FCF6-AF48-8337-C3012102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88" y="405562"/>
            <a:ext cx="8465336" cy="48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C262EBE-100C-FD44-A9A8-928A8A22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58" y="311305"/>
            <a:ext cx="723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8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D6EFD1-4557-1248-AD44-BA399327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23" y="349405"/>
            <a:ext cx="7035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AE64A54-574A-4344-BC1F-DF6CBCAAE298}"/>
              </a:ext>
            </a:extLst>
          </p:cNvPr>
          <p:cNvSpPr/>
          <p:nvPr/>
        </p:nvSpPr>
        <p:spPr>
          <a:xfrm>
            <a:off x="594732" y="464316"/>
            <a:ext cx="975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MADDE VE ISI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 ısı: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 bir maddenin 1 gramının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sıcaklığını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°C artırmak için gerekli olan enerjidir. C harfi ile gösterilir. Bir maddenin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öz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ısısı ne kadar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büyükse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maddenin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sıcaklığını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değiştirmek o kadar zordur. 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*Bir maddenin kütlesi artarsa sıcaklık değişimi azalır.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*Maddelerin ısı alarak ya da ısı vererek bir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hâlden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diğerine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geçmesine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değişimi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denir. 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*Maddeler katı halden sıvı veya gaz hale geçerken ortamdan ısı alarak ısı aldığı ortamın sıcaklığını azaltırken, gaz halden sıvı veya katı   hale geçerken ortama ısı vererek  ortamın sıcaklığını artırırlar.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Hal değişimi sırasındaki ısı miktarı maddenin kütlesine ve cinsine bağlıdır.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22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6B3950C-0EE0-CE49-80DF-69ECB6EA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60" y="1198813"/>
            <a:ext cx="7150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0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59B796-E1C1-A248-A3E3-BBA3540B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85" y="555505"/>
            <a:ext cx="7188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03264B-4C79-6841-B57F-289B6EE7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40" y="851654"/>
            <a:ext cx="713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6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2A8371-EBD4-D446-BA3F-0C7DF856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05" y="798089"/>
            <a:ext cx="71247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7B1497-4FC3-4B48-926B-01FB7E17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55" y="325410"/>
            <a:ext cx="7162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82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0B2E78-D188-7D45-A65C-FA3ADBF5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1" y="601251"/>
            <a:ext cx="70485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9C84765-3148-D844-93F7-8C71E5B027D9}"/>
              </a:ext>
            </a:extLst>
          </p:cNvPr>
          <p:cNvSpPr/>
          <p:nvPr/>
        </p:nvSpPr>
        <p:spPr>
          <a:xfrm>
            <a:off x="390293" y="562235"/>
            <a:ext cx="74267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Metaller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Yüzeyleri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parlaktır.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*Tel ve levha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hâline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getirilebilirler.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*Isıyı 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elektriği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iyi iletirler. </a:t>
            </a:r>
          </a:p>
          <a:p>
            <a:pPr>
              <a:spcAft>
                <a:spcPts val="0"/>
              </a:spcAft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koşullarında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genellikle katı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bulunurlar.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Sadece cıva sıvıdır )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6C055E-F2A1-C744-9A14-C21DBED84DF6}"/>
              </a:ext>
            </a:extLst>
          </p:cNvPr>
          <p:cNvSpPr txBox="1"/>
          <p:nvPr/>
        </p:nvSpPr>
        <p:spPr>
          <a:xfrm>
            <a:off x="6055113" y="433506"/>
            <a:ext cx="62472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Ametaller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*</a:t>
            </a:r>
            <a:r>
              <a:rPr lang="tr-TR" dirty="0" err="1"/>
              <a:t>Yüzeyleri</a:t>
            </a:r>
            <a:r>
              <a:rPr lang="tr-TR" dirty="0"/>
              <a:t> mattır.</a:t>
            </a:r>
          </a:p>
          <a:p>
            <a:br>
              <a:rPr lang="tr-TR" dirty="0"/>
            </a:br>
            <a:r>
              <a:rPr lang="tr-TR" dirty="0"/>
              <a:t>*Tel ve levha </a:t>
            </a:r>
            <a:r>
              <a:rPr lang="tr-TR" dirty="0" err="1"/>
              <a:t>hâline</a:t>
            </a:r>
            <a:r>
              <a:rPr lang="tr-TR" dirty="0"/>
              <a:t> gelmezler. </a:t>
            </a:r>
          </a:p>
          <a:p>
            <a:endParaRPr lang="tr-TR" dirty="0"/>
          </a:p>
          <a:p>
            <a:r>
              <a:rPr lang="tr-TR" dirty="0"/>
              <a:t>*Isı ve </a:t>
            </a:r>
            <a:r>
              <a:rPr lang="tr-TR" dirty="0" err="1"/>
              <a:t>elektriği</a:t>
            </a:r>
            <a:r>
              <a:rPr lang="tr-TR" dirty="0"/>
              <a:t> iyi iletmezler.</a:t>
            </a:r>
          </a:p>
          <a:p>
            <a:endParaRPr lang="tr-TR" dirty="0"/>
          </a:p>
          <a:p>
            <a:r>
              <a:rPr lang="tr-TR" dirty="0"/>
              <a:t>*Oda </a:t>
            </a:r>
            <a:r>
              <a:rPr lang="tr-TR" dirty="0" err="1"/>
              <a:t>sıcaklığında</a:t>
            </a:r>
            <a:r>
              <a:rPr lang="tr-TR" dirty="0"/>
              <a:t> </a:t>
            </a:r>
            <a:r>
              <a:rPr lang="tr-TR" dirty="0" err="1"/>
              <a:t>katı,sıvı</a:t>
            </a:r>
            <a:r>
              <a:rPr lang="tr-TR" dirty="0"/>
              <a:t> veya gaz </a:t>
            </a:r>
            <a:r>
              <a:rPr lang="tr-TR" dirty="0" err="1"/>
              <a:t>hâlde</a:t>
            </a:r>
            <a:r>
              <a:rPr lang="tr-TR" dirty="0"/>
              <a:t> bulunabilirler. </a:t>
            </a:r>
          </a:p>
          <a:p>
            <a:endParaRPr lang="tr-TR" dirty="0"/>
          </a:p>
          <a:p>
            <a:r>
              <a:rPr lang="tr-TR" dirty="0"/>
              <a:t>* Kararlı bir yapıya sahip </a:t>
            </a:r>
            <a:r>
              <a:rPr lang="tr-TR" dirty="0" err="1"/>
              <a:t>soygazlar</a:t>
            </a:r>
            <a:r>
              <a:rPr lang="tr-TR" dirty="0"/>
              <a:t> bu element sınıfında incelenir.</a:t>
            </a:r>
          </a:p>
          <a:p>
            <a:r>
              <a:rPr lang="tr-TR" dirty="0"/>
              <a:t> 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CFA8921-23AC-3B4B-BF64-B4E046B8ADD8}"/>
              </a:ext>
            </a:extLst>
          </p:cNvPr>
          <p:cNvSpPr/>
          <p:nvPr/>
        </p:nvSpPr>
        <p:spPr>
          <a:xfrm>
            <a:off x="3484167" y="44346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Yarımetaller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*Parlak veya mat olabilir.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Tel ve levha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hâline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getirilebilir.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*Isı ve elektriği ametallerden iyi, metallerden daha az iletirler.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Oda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koşullarında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genellikle katı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hâlde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bulunurlar.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4451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F8ED9C-8D77-5D48-86F3-99211BAE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80" y="622385"/>
            <a:ext cx="71374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6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8E441E4-7604-1C4A-A44C-C58C4D54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37" y="463705"/>
            <a:ext cx="7200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7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658ABBE-32EF-9048-93B5-03A93F42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6" y="714135"/>
            <a:ext cx="7086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6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4B952F-2427-E84A-9C26-CBFA85F0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1" y="473209"/>
            <a:ext cx="7277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8067BE8-FA94-1C4F-829E-C12800AC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95" y="1195021"/>
            <a:ext cx="695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8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0D8168F-E63F-B24B-A26D-9B3EF8326645}"/>
              </a:ext>
            </a:extLst>
          </p:cNvPr>
          <p:cNvSpPr/>
          <p:nvPr/>
        </p:nvSpPr>
        <p:spPr>
          <a:xfrm>
            <a:off x="725212" y="1215158"/>
            <a:ext cx="106259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KİMYA ENDÜSTRİSİ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İTHALAT: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Dışarıdan ürün satın almak</a:t>
            </a: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İHRACAT: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Dışarıya ürün satmak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Mineral yakıtlar, boya, parfümeri, plastik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mamüller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gübreler, eczacılık ürünler önemli endüstri ürünleridir.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Kimya mühendisleri, kimyager, kimya teknisyeni bu alandaki meslek dallarıdır.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5243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A89ECF-FF64-AF4B-90C2-D47AC77D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99" y="390293"/>
            <a:ext cx="7506972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9AD72A-2675-CA43-A500-BD80FC170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3" y="688763"/>
            <a:ext cx="9029387" cy="40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4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3D6241-2712-A645-9B71-49C6C1BD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0" y="805256"/>
            <a:ext cx="9119289" cy="39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82902C-BBF1-434F-83F9-4798CFE4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561419"/>
            <a:ext cx="8211935" cy="51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37D8B8-BEA0-934F-B4E5-7AA2B6EE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21" y="207227"/>
            <a:ext cx="805349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722D2BD-E963-C646-8BDD-9A705ABE5C39}"/>
              </a:ext>
            </a:extLst>
          </p:cNvPr>
          <p:cNvSpPr/>
          <p:nvPr/>
        </p:nvSpPr>
        <p:spPr>
          <a:xfrm>
            <a:off x="1854819" y="1368687"/>
            <a:ext cx="8794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FİZİKSEL DEĞİŞİM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Maddenin sadece görünümünde meydana gelen değişimdir.</a:t>
            </a:r>
          </a:p>
          <a:p>
            <a:pPr>
              <a:spcAft>
                <a:spcPts val="0"/>
              </a:spcAft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Örnek: Kalemin kırılması , suyun 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buharlaşması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ekmeğin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dilimlenmesi 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KİMYASAL  DEĞİŞİM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Maddenin iç yapısı değişir.</a:t>
            </a:r>
          </a:p>
          <a:p>
            <a:pPr>
              <a:spcAft>
                <a:spcPts val="0"/>
              </a:spcAft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Örnek: Peynirin küflenmesi, 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yemeğin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pişmesi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metalin paslanması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2004180-49DA-9344-B975-28C1095FEF72}"/>
              </a:ext>
            </a:extLst>
          </p:cNvPr>
          <p:cNvSpPr/>
          <p:nvPr/>
        </p:nvSpPr>
        <p:spPr>
          <a:xfrm>
            <a:off x="929267" y="527660"/>
            <a:ext cx="83485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KİMYASAL TEPKİMELEER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Maddelerin kimyasal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değişime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uğrayarak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yeni maddeleri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oluşturma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sürecine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denir.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*Asit ve bazların tepkimeye girerek tuz ve su oluşturduğu sürece nötrleşme tepkimesi adı verilir. </a:t>
            </a:r>
          </a:p>
          <a:p>
            <a:pPr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süreçte;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Yeni madde oluşumu gözlenir.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*Atom sayısı ve cinsi değişmez.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Tepkimeye giren maddelerin miktarı azalırken, ürünlerin miktarı artar. Toplam kütle değişmez.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42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662</Words>
  <Application>Microsoft Macintosh PowerPoint</Application>
  <PresentationFormat>Geniş ekran</PresentationFormat>
  <Paragraphs>212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21</cp:revision>
  <cp:lastPrinted>2019-05-23T20:43:33Z</cp:lastPrinted>
  <dcterms:created xsi:type="dcterms:W3CDTF">2019-05-15T19:37:08Z</dcterms:created>
  <dcterms:modified xsi:type="dcterms:W3CDTF">2019-05-23T22:14:19Z</dcterms:modified>
</cp:coreProperties>
</file>