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sldIdLst>
    <p:sldId id="256" r:id="rId2"/>
    <p:sldId id="277" r:id="rId3"/>
    <p:sldId id="257" r:id="rId4"/>
    <p:sldId id="258" r:id="rId5"/>
    <p:sldId id="259" r:id="rId6"/>
    <p:sldId id="260" r:id="rId7"/>
    <p:sldId id="261" r:id="rId8"/>
    <p:sldId id="262" r:id="rId9"/>
    <p:sldId id="263" r:id="rId10"/>
    <p:sldId id="265" r:id="rId11"/>
    <p:sldId id="278"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65"/>
  </p:normalViewPr>
  <p:slideViewPr>
    <p:cSldViewPr snapToGrid="0" snapToObjects="1">
      <p:cViewPr varScale="1">
        <p:scale>
          <a:sx n="107" d="100"/>
          <a:sy n="107" d="100"/>
        </p:scale>
        <p:origin x="5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394C4E-1197-C248-9506-72F93D7024B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Başlık 2">
            <a:extLst>
              <a:ext uri="{FF2B5EF4-FFF2-40B4-BE49-F238E27FC236}">
                <a16:creationId xmlns:a16="http://schemas.microsoft.com/office/drawing/2014/main" id="{94B3C686-4CE3-184D-B1D6-EDCC9DF1B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60AD9E4-F0A2-3047-BAD4-A15B842929A4}"/>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5" name="Alt Bilgi Yer Tutucusu 4">
            <a:extLst>
              <a:ext uri="{FF2B5EF4-FFF2-40B4-BE49-F238E27FC236}">
                <a16:creationId xmlns:a16="http://schemas.microsoft.com/office/drawing/2014/main" id="{E38CFE47-B983-C34F-BBA6-5819F831DA2B}"/>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81B8D758-6B43-7E4C-BFAD-8D9878949B2A}"/>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332595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7ECC9A-125A-3743-837E-FE9080B6AC27}"/>
              </a:ext>
            </a:extLst>
          </p:cNvPr>
          <p:cNvSpPr>
            <a:spLocks noGrp="1"/>
          </p:cNvSpPr>
          <p:nvPr>
            <p:ph type="title"/>
          </p:nvPr>
        </p:nvSpPr>
        <p:spPr/>
        <p:txBody>
          <a:bodyPr/>
          <a:lstStyle/>
          <a:p>
            <a:r>
              <a:rPr lang="tr-TR"/>
              <a:t>Asıl başlık stili için tıklayın</a:t>
            </a:r>
          </a:p>
        </p:txBody>
      </p:sp>
      <p:sp>
        <p:nvSpPr>
          <p:cNvPr id="3" name="Dikey Metin Yer Tutucusu 2">
            <a:extLst>
              <a:ext uri="{FF2B5EF4-FFF2-40B4-BE49-F238E27FC236}">
                <a16:creationId xmlns:a16="http://schemas.microsoft.com/office/drawing/2014/main" id="{120FBFF7-32A7-E542-8E65-579B02131B34}"/>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B6F18C-4DDE-854B-A6A8-FBEBF060E6BE}"/>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5" name="Alt Bilgi Yer Tutucusu 4">
            <a:extLst>
              <a:ext uri="{FF2B5EF4-FFF2-40B4-BE49-F238E27FC236}">
                <a16:creationId xmlns:a16="http://schemas.microsoft.com/office/drawing/2014/main" id="{05BABEE9-F4D3-0B43-836E-7E43C11E9B55}"/>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A3974C76-BD08-0C45-AD84-C03485AA7D59}"/>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342336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5070D48-1A3C-614D-A860-B04C6512C5A4}"/>
              </a:ext>
            </a:extLst>
          </p:cNvPr>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a:extLst>
              <a:ext uri="{FF2B5EF4-FFF2-40B4-BE49-F238E27FC236}">
                <a16:creationId xmlns:a16="http://schemas.microsoft.com/office/drawing/2014/main" id="{CC61C4D2-BB7F-AF4C-9E22-DAEED93EB1B2}"/>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F334DC-604A-0649-B61C-1C1D248BB153}"/>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5" name="Alt Bilgi Yer Tutucusu 4">
            <a:extLst>
              <a:ext uri="{FF2B5EF4-FFF2-40B4-BE49-F238E27FC236}">
                <a16:creationId xmlns:a16="http://schemas.microsoft.com/office/drawing/2014/main" id="{9E3F781A-A7D3-8049-B805-C8E6A2C6263E}"/>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5D8DF6C1-5EA7-0C4A-A261-C1400995FA65}"/>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3750604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84018F-6354-AA4E-AB34-3843D712DBCC}"/>
              </a:ext>
            </a:extLst>
          </p:cNvPr>
          <p:cNvSpPr>
            <a:spLocks noGrp="1"/>
          </p:cNvSpPr>
          <p:nvPr>
            <p:ph type="title"/>
          </p:nvPr>
        </p:nvSpPr>
        <p:spPr/>
        <p:txBody>
          <a:bodyPr/>
          <a:lstStyle/>
          <a:p>
            <a:r>
              <a:rPr lang="tr-TR"/>
              <a:t>Asıl başlık stili için tıklayın</a:t>
            </a:r>
          </a:p>
        </p:txBody>
      </p:sp>
      <p:sp>
        <p:nvSpPr>
          <p:cNvPr id="3" name="İçerik Yer Tutucusu 2">
            <a:extLst>
              <a:ext uri="{FF2B5EF4-FFF2-40B4-BE49-F238E27FC236}">
                <a16:creationId xmlns:a16="http://schemas.microsoft.com/office/drawing/2014/main" id="{1860004A-C392-164F-A0E1-A22E68CF1B33}"/>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4267103-A98D-C242-BA99-8E68206E731F}"/>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5" name="Alt Bilgi Yer Tutucusu 4">
            <a:extLst>
              <a:ext uri="{FF2B5EF4-FFF2-40B4-BE49-F238E27FC236}">
                <a16:creationId xmlns:a16="http://schemas.microsoft.com/office/drawing/2014/main" id="{A8FD7B5C-3FE5-3842-999C-C7E86F9A5459}"/>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9442C3A9-DC31-C34B-8F7F-6A77B6E6C1C9}"/>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291191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6F2FE1-6DD1-A048-B874-0126D05E332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a:extLst>
              <a:ext uri="{FF2B5EF4-FFF2-40B4-BE49-F238E27FC236}">
                <a16:creationId xmlns:a16="http://schemas.microsoft.com/office/drawing/2014/main" id="{0D701AFC-9487-FF4C-9444-F7F9F6367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A8B62001-1D02-014F-8737-28C82E1FE329}"/>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5" name="Alt Bilgi Yer Tutucusu 4">
            <a:extLst>
              <a:ext uri="{FF2B5EF4-FFF2-40B4-BE49-F238E27FC236}">
                <a16:creationId xmlns:a16="http://schemas.microsoft.com/office/drawing/2014/main" id="{052E5347-69D1-F848-9C8B-1135DEE65998}"/>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69149CDA-5911-4843-8E8A-2BB0E6C549A6}"/>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323391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A78D455-5A11-9044-92C7-D3DB6940EA5B}"/>
              </a:ext>
            </a:extLst>
          </p:cNvPr>
          <p:cNvSpPr>
            <a:spLocks noGrp="1"/>
          </p:cNvSpPr>
          <p:nvPr>
            <p:ph type="title"/>
          </p:nvPr>
        </p:nvSpPr>
        <p:spPr/>
        <p:txBody>
          <a:bodyPr/>
          <a:lstStyle/>
          <a:p>
            <a:r>
              <a:rPr lang="tr-TR"/>
              <a:t>Asıl başlık stili için tıklayın</a:t>
            </a:r>
          </a:p>
        </p:txBody>
      </p:sp>
      <p:sp>
        <p:nvSpPr>
          <p:cNvPr id="3" name="İçerik Yer Tutucusu 2">
            <a:extLst>
              <a:ext uri="{FF2B5EF4-FFF2-40B4-BE49-F238E27FC236}">
                <a16:creationId xmlns:a16="http://schemas.microsoft.com/office/drawing/2014/main" id="{07037A06-D78C-CF47-948C-45AE35EB8601}"/>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3031E13-1B10-8440-9808-DE548D63A96D}"/>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4EFFF8C-B42F-9B4D-9A73-1D300550353D}"/>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6" name="Alt Bilgi Yer Tutucusu 5">
            <a:extLst>
              <a:ext uri="{FF2B5EF4-FFF2-40B4-BE49-F238E27FC236}">
                <a16:creationId xmlns:a16="http://schemas.microsoft.com/office/drawing/2014/main" id="{B0532120-1523-1741-8146-A5FF63E7523B}"/>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4C518209-46D2-6144-95CB-81A89308E31A}"/>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198988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EFF1019-A693-F349-98F4-FC8E2F33C5B2}"/>
              </a:ext>
            </a:extLst>
          </p:cNvPr>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a:extLst>
              <a:ext uri="{FF2B5EF4-FFF2-40B4-BE49-F238E27FC236}">
                <a16:creationId xmlns:a16="http://schemas.microsoft.com/office/drawing/2014/main" id="{DE579827-DBBB-C349-8573-B5F5AAB6C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88D41621-0DBA-E140-86CF-F81018E6D586}"/>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64A3BB7-B547-1044-AED4-E2C36F4AB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81E8D2A7-CF2E-6E4E-BC71-63F9FA244831}"/>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D825DEB-20EB-294E-A578-D2A2483EDDC1}"/>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8" name="Alt Bilgi Yer Tutucusu 7">
            <a:extLst>
              <a:ext uri="{FF2B5EF4-FFF2-40B4-BE49-F238E27FC236}">
                <a16:creationId xmlns:a16="http://schemas.microsoft.com/office/drawing/2014/main" id="{AA88215A-C1DE-F543-8D89-B55D1C6735B9}"/>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9002E6D6-26FA-2F41-BF7D-695DEE612484}"/>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415642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9E5263-75C1-9742-A668-20AE023DF30C}"/>
              </a:ext>
            </a:extLst>
          </p:cNvPr>
          <p:cNvSpPr>
            <a:spLocks noGrp="1"/>
          </p:cNvSpPr>
          <p:nvPr>
            <p:ph type="title"/>
          </p:nvPr>
        </p:nvSpPr>
        <p:spPr/>
        <p:txBody>
          <a:bodyPr/>
          <a:lstStyle/>
          <a:p>
            <a:r>
              <a:rPr lang="tr-TR"/>
              <a:t>Asıl başlık stili için tıklayın</a:t>
            </a:r>
          </a:p>
        </p:txBody>
      </p:sp>
      <p:sp>
        <p:nvSpPr>
          <p:cNvPr id="3" name="Veri Yer Tutucusu 2">
            <a:extLst>
              <a:ext uri="{FF2B5EF4-FFF2-40B4-BE49-F238E27FC236}">
                <a16:creationId xmlns:a16="http://schemas.microsoft.com/office/drawing/2014/main" id="{E588B5C6-1E29-5C48-BB89-4C36E49ADC42}"/>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4" name="Alt Bilgi Yer Tutucusu 3">
            <a:extLst>
              <a:ext uri="{FF2B5EF4-FFF2-40B4-BE49-F238E27FC236}">
                <a16:creationId xmlns:a16="http://schemas.microsoft.com/office/drawing/2014/main" id="{416E9A26-0EBA-4C4E-A20C-EAC8B5E71739}"/>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48268966-4659-D74C-A035-7B24D384513F}"/>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54683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D67A7BF-F6D9-BD48-A667-B1748AC1E2BD}"/>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3" name="Alt Bilgi Yer Tutucusu 2">
            <a:extLst>
              <a:ext uri="{FF2B5EF4-FFF2-40B4-BE49-F238E27FC236}">
                <a16:creationId xmlns:a16="http://schemas.microsoft.com/office/drawing/2014/main" id="{04AE8B0A-C3CC-8643-91F4-B698E1236D26}"/>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7D3BC6CB-B7C2-E640-BBB9-7A8F41C9B47B}"/>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369082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CE47A0-8A23-2643-94B4-3E9A38334778}"/>
              </a:ext>
            </a:extLst>
          </p:cNvPr>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a:extLst>
              <a:ext uri="{FF2B5EF4-FFF2-40B4-BE49-F238E27FC236}">
                <a16:creationId xmlns:a16="http://schemas.microsoft.com/office/drawing/2014/main" id="{86B14F1E-3394-C04E-AF94-D11DB0EE5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73D2767-CC59-3043-A037-A1B4458D5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78E1061-DDEF-BA4C-9EBF-E43D1D6CE35D}"/>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6" name="Alt Bilgi Yer Tutucusu 5">
            <a:extLst>
              <a:ext uri="{FF2B5EF4-FFF2-40B4-BE49-F238E27FC236}">
                <a16:creationId xmlns:a16="http://schemas.microsoft.com/office/drawing/2014/main" id="{2B0206B5-63D5-264A-8D10-568DAE914DFA}"/>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FBAF4D6C-508C-424C-9778-1DD1273CFBF2}"/>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324184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4A5B934-3F5E-2F42-8611-30989FCB3053}"/>
              </a:ext>
            </a:extLst>
          </p:cNvPr>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a:extLst>
              <a:ext uri="{FF2B5EF4-FFF2-40B4-BE49-F238E27FC236}">
                <a16:creationId xmlns:a16="http://schemas.microsoft.com/office/drawing/2014/main" id="{2EE299CF-D96E-3047-AB62-F05975AAFC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7CED0F87-2E7E-EF47-B8D1-0F47113AB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39A0C62-FB83-0D47-936B-8725450982D1}"/>
              </a:ext>
            </a:extLst>
          </p:cNvPr>
          <p:cNvSpPr>
            <a:spLocks noGrp="1"/>
          </p:cNvSpPr>
          <p:nvPr>
            <p:ph type="dt" sz="half" idx="10"/>
          </p:nvPr>
        </p:nvSpPr>
        <p:spPr/>
        <p:txBody>
          <a:bodyPr/>
          <a:lstStyle/>
          <a:p>
            <a:fld id="{8A6BD692-EB22-9048-BAE7-712BC5CE6EFC}" type="datetimeFigureOut">
              <a:rPr lang="tr-TR" smtClean="0"/>
              <a:t>27.03.2018</a:t>
            </a:fld>
            <a:endParaRPr lang="tr-TR" dirty="0"/>
          </a:p>
        </p:txBody>
      </p:sp>
      <p:sp>
        <p:nvSpPr>
          <p:cNvPr id="6" name="Alt Bilgi Yer Tutucusu 5">
            <a:extLst>
              <a:ext uri="{FF2B5EF4-FFF2-40B4-BE49-F238E27FC236}">
                <a16:creationId xmlns:a16="http://schemas.microsoft.com/office/drawing/2014/main" id="{6DE561D5-449A-AE44-BA45-25784FE93913}"/>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6B165152-C726-E84B-B7D2-E4FBDEC19C92}"/>
              </a:ext>
            </a:extLst>
          </p:cNvPr>
          <p:cNvSpPr>
            <a:spLocks noGrp="1"/>
          </p:cNvSpPr>
          <p:nvPr>
            <p:ph type="sldNum" sz="quarter" idx="12"/>
          </p:nvPr>
        </p:nvSpPr>
        <p:spPr/>
        <p:txBody>
          <a:bodyPr/>
          <a:lstStyle/>
          <a:p>
            <a:fld id="{35F17831-EE35-5348-B01C-706402B9ABAF}" type="slidenum">
              <a:rPr lang="tr-TR" smtClean="0"/>
              <a:t>‹#›</a:t>
            </a:fld>
            <a:endParaRPr lang="tr-TR" dirty="0"/>
          </a:p>
        </p:txBody>
      </p:sp>
    </p:spTree>
    <p:extLst>
      <p:ext uri="{BB962C8B-B14F-4D97-AF65-F5344CB8AC3E}">
        <p14:creationId xmlns:p14="http://schemas.microsoft.com/office/powerpoint/2010/main" val="183772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CDDD660-3F63-FF44-B0E1-BEB1E3D45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a:extLst>
              <a:ext uri="{FF2B5EF4-FFF2-40B4-BE49-F238E27FC236}">
                <a16:creationId xmlns:a16="http://schemas.microsoft.com/office/drawing/2014/main" id="{70DA9075-A9CE-DF42-A22C-CADC6192A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56045E-A2DB-E942-908A-421958C6B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BD692-EB22-9048-BAE7-712BC5CE6EFC}" type="datetimeFigureOut">
              <a:rPr lang="tr-TR" smtClean="0"/>
              <a:t>27.03.2018</a:t>
            </a:fld>
            <a:endParaRPr lang="tr-TR" dirty="0"/>
          </a:p>
        </p:txBody>
      </p:sp>
      <p:sp>
        <p:nvSpPr>
          <p:cNvPr id="5" name="Alt Bilgi Yer Tutucusu 4">
            <a:extLst>
              <a:ext uri="{FF2B5EF4-FFF2-40B4-BE49-F238E27FC236}">
                <a16:creationId xmlns:a16="http://schemas.microsoft.com/office/drawing/2014/main" id="{C9F0F9AF-D54E-0B4B-AE17-B399C3233B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id="{B995D8C5-B7B1-EC4E-BB65-667A02CC1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17831-EE35-5348-B01C-706402B9ABAF}" type="slidenum">
              <a:rPr lang="tr-TR" smtClean="0"/>
              <a:t>‹#›</a:t>
            </a:fld>
            <a:endParaRPr lang="tr-TR" dirty="0"/>
          </a:p>
        </p:txBody>
      </p:sp>
    </p:spTree>
    <p:extLst>
      <p:ext uri="{BB962C8B-B14F-4D97-AF65-F5344CB8AC3E}">
        <p14:creationId xmlns:p14="http://schemas.microsoft.com/office/powerpoint/2010/main" val="387137764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y1kdRv-23Cw" TargetMode="External"/><Relationship Id="rId2" Type="http://schemas.openxmlformats.org/officeDocument/2006/relationships/hyperlink" Target="https://www.youtube.com/watch?v=7srWx64Va1E" TargetMode="External"/><Relationship Id="rId1" Type="http://schemas.openxmlformats.org/officeDocument/2006/relationships/slideLayout" Target="../slideLayouts/slideLayout2.xml"/><Relationship Id="rId5" Type="http://schemas.openxmlformats.org/officeDocument/2006/relationships/hyperlink" Target="https://www.youtube.com/watch?v=os-shsIe7oM" TargetMode="External"/><Relationship Id="rId4" Type="http://schemas.openxmlformats.org/officeDocument/2006/relationships/hyperlink" Target="https://www.youtube.com/watch?v=P7dpYBiUyw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AFB62CCA-5568-D74E-A5B3-5B93356EDFEF}"/>
              </a:ext>
            </a:extLst>
          </p:cNvPr>
          <p:cNvSpPr txBox="1"/>
          <p:nvPr/>
        </p:nvSpPr>
        <p:spPr>
          <a:xfrm>
            <a:off x="3243261" y="135639"/>
            <a:ext cx="6203929" cy="5909310"/>
          </a:xfrm>
          <a:prstGeom prst="rect">
            <a:avLst/>
          </a:prstGeom>
          <a:noFill/>
        </p:spPr>
        <p:txBody>
          <a:bodyPr wrap="square" rtlCol="0">
            <a:spAutoFit/>
          </a:bodyPr>
          <a:lstStyle/>
          <a:p>
            <a:r>
              <a:rPr lang="tr-TR" sz="5400" b="1" dirty="0">
                <a:solidFill>
                  <a:srgbClr val="FF0000"/>
                </a:solidFill>
              </a:rPr>
              <a:t>İNSAN VE ÇEVRE</a:t>
            </a:r>
          </a:p>
          <a:p>
            <a:endParaRPr lang="tr-TR" sz="5400" b="1" dirty="0">
              <a:solidFill>
                <a:srgbClr val="FF0000"/>
              </a:solidFill>
            </a:endParaRPr>
          </a:p>
          <a:p>
            <a:endParaRPr lang="tr-TR" sz="5400" b="1" dirty="0">
              <a:solidFill>
                <a:srgbClr val="FF0000"/>
              </a:solidFill>
            </a:endParaRPr>
          </a:p>
          <a:p>
            <a:endParaRPr lang="tr-TR" sz="5400" b="1" dirty="0">
              <a:solidFill>
                <a:srgbClr val="FF0000"/>
              </a:solidFill>
            </a:endParaRPr>
          </a:p>
          <a:p>
            <a:endParaRPr lang="tr-TR" sz="5400" b="1" dirty="0">
              <a:solidFill>
                <a:srgbClr val="FF0000"/>
              </a:solidFill>
            </a:endParaRPr>
          </a:p>
          <a:p>
            <a:endParaRPr lang="tr-TR" sz="3600" b="1" dirty="0">
              <a:solidFill>
                <a:srgbClr val="7030A0"/>
              </a:solidFill>
            </a:endParaRPr>
          </a:p>
          <a:p>
            <a:r>
              <a:rPr lang="tr-TR" sz="3600" b="1" dirty="0">
                <a:solidFill>
                  <a:srgbClr val="7030A0"/>
                </a:solidFill>
              </a:rPr>
              <a:t>           Biyo-çeşitlilik</a:t>
            </a:r>
          </a:p>
          <a:p>
            <a:endParaRPr lang="tr-TR" sz="3600" b="1" dirty="0">
              <a:solidFill>
                <a:srgbClr val="7030A0"/>
              </a:solidFill>
            </a:endParaRPr>
          </a:p>
        </p:txBody>
      </p:sp>
      <p:pic>
        <p:nvPicPr>
          <p:cNvPr id="8" name="Resim 7">
            <a:extLst>
              <a:ext uri="{FF2B5EF4-FFF2-40B4-BE49-F238E27FC236}">
                <a16:creationId xmlns:a16="http://schemas.microsoft.com/office/drawing/2014/main" id="{7BB1FE7F-484C-B644-9C38-C70ED941B30A}"/>
              </a:ext>
            </a:extLst>
          </p:cNvPr>
          <p:cNvPicPr>
            <a:picLocks noChangeAspect="1"/>
          </p:cNvPicPr>
          <p:nvPr/>
        </p:nvPicPr>
        <p:blipFill>
          <a:blip r:embed="rId2"/>
          <a:stretch>
            <a:fillRect/>
          </a:stretch>
        </p:blipFill>
        <p:spPr>
          <a:xfrm>
            <a:off x="4000498" y="1537040"/>
            <a:ext cx="3435369" cy="2753973"/>
          </a:xfrm>
          <a:prstGeom prst="rect">
            <a:avLst/>
          </a:prstGeom>
        </p:spPr>
      </p:pic>
      <p:sp>
        <p:nvSpPr>
          <p:cNvPr id="2" name="Metin kutusu 1">
            <a:extLst>
              <a:ext uri="{FF2B5EF4-FFF2-40B4-BE49-F238E27FC236}">
                <a16:creationId xmlns:a16="http://schemas.microsoft.com/office/drawing/2014/main" id="{EE020B9A-6078-6846-B475-433C6BE4A784}"/>
              </a:ext>
            </a:extLst>
          </p:cNvPr>
          <p:cNvSpPr txBox="1"/>
          <p:nvPr/>
        </p:nvSpPr>
        <p:spPr>
          <a:xfrm>
            <a:off x="1300561" y="6321752"/>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73447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E42EF69-D4C5-D246-85AE-18796CD3E4ED}"/>
              </a:ext>
            </a:extLst>
          </p:cNvPr>
          <p:cNvSpPr/>
          <p:nvPr/>
        </p:nvSpPr>
        <p:spPr>
          <a:xfrm>
            <a:off x="188686" y="175469"/>
            <a:ext cx="12627427" cy="5386090"/>
          </a:xfrm>
          <a:prstGeom prst="rect">
            <a:avLst/>
          </a:prstGeom>
        </p:spPr>
        <p:txBody>
          <a:bodyPr wrap="square">
            <a:spAutoFit/>
          </a:bodyPr>
          <a:lstStyle/>
          <a:p>
            <a:pPr lvl="0" eaLnBrk="0" fontAlgn="base" hangingPunct="0">
              <a:spcBef>
                <a:spcPct val="0"/>
              </a:spcBef>
              <a:spcAft>
                <a:spcPct val="0"/>
              </a:spcAft>
            </a:pPr>
            <a:r>
              <a:rPr lang="tr-TR" altLang="tr-TR" sz="3600" b="1" dirty="0">
                <a:solidFill>
                  <a:srgbClr val="FF0000"/>
                </a:solidFill>
                <a:latin typeface="Titillium"/>
              </a:rPr>
              <a:t>Biyoçeșitliliğin Korunması İçin Alınması Gereken </a:t>
            </a:r>
            <a:r>
              <a:rPr lang="tr-TR" altLang="tr-TR" sz="3600" b="1" dirty="0" err="1">
                <a:solidFill>
                  <a:srgbClr val="FF0000"/>
                </a:solidFill>
                <a:latin typeface="Titillium"/>
              </a:rPr>
              <a:t>Önlemler</a:t>
            </a:r>
            <a:r>
              <a:rPr lang="tr-TR" altLang="tr-TR" sz="3600" b="1" dirty="0">
                <a:solidFill>
                  <a:srgbClr val="FF0000"/>
                </a:solidFill>
                <a:latin typeface="Titillium"/>
              </a:rPr>
              <a:t> </a:t>
            </a:r>
          </a:p>
          <a:p>
            <a:pPr lvl="0" eaLnBrk="0" fontAlgn="base" hangingPunct="0">
              <a:spcBef>
                <a:spcPct val="0"/>
              </a:spcBef>
              <a:spcAft>
                <a:spcPct val="0"/>
              </a:spcAft>
            </a:pPr>
            <a:r>
              <a:rPr lang="tr-TR" altLang="tr-TR" sz="2800" b="1" dirty="0">
                <a:latin typeface="Titillium"/>
              </a:rPr>
              <a:t>1. </a:t>
            </a:r>
            <a:r>
              <a:rPr lang="tr-TR" altLang="tr-TR" sz="2800" b="1" dirty="0" err="1">
                <a:latin typeface="Titillium"/>
              </a:rPr>
              <a:t>İnsanlar</a:t>
            </a:r>
            <a:r>
              <a:rPr lang="tr-TR" altLang="tr-TR" sz="2800" b="1" dirty="0">
                <a:latin typeface="Titillium"/>
              </a:rPr>
              <a:t> biyoçeșitliliğin azalmasının getireceği sorunlar konusunda bilgilendirilmelidir.</a:t>
            </a:r>
            <a:br>
              <a:rPr lang="tr-TR" altLang="tr-TR" sz="2800" b="1" dirty="0">
                <a:latin typeface="Titillium"/>
              </a:rPr>
            </a:br>
            <a:r>
              <a:rPr lang="tr-TR" altLang="tr-TR" sz="2800" b="1" dirty="0">
                <a:latin typeface="Titillium"/>
              </a:rPr>
              <a:t>2. Doğal yașam alanları ve doğal su kaynakları koruma altına alınmalıdır. </a:t>
            </a:r>
          </a:p>
          <a:p>
            <a:pPr lvl="0" eaLnBrk="0" fontAlgn="base" hangingPunct="0">
              <a:spcBef>
                <a:spcPct val="0"/>
              </a:spcBef>
              <a:spcAft>
                <a:spcPct val="0"/>
              </a:spcAft>
            </a:pPr>
            <a:r>
              <a:rPr lang="tr-TR" altLang="tr-TR" sz="2800" b="1" dirty="0">
                <a:latin typeface="Titillium"/>
              </a:rPr>
              <a:t>3. Așırı ve kontrolsüz avlanma, otlatma ve bitki toplama faaliyetlerinin yapılması engellenmelidir. </a:t>
            </a:r>
          </a:p>
          <a:p>
            <a:pPr lvl="0" eaLnBrk="0" fontAlgn="base" hangingPunct="0">
              <a:spcBef>
                <a:spcPct val="0"/>
              </a:spcBef>
              <a:spcAft>
                <a:spcPct val="0"/>
              </a:spcAft>
            </a:pPr>
            <a:r>
              <a:rPr lang="tr-TR" altLang="tr-TR" sz="2800" b="1" dirty="0">
                <a:latin typeface="Titillium"/>
              </a:rPr>
              <a:t>4. Organik tarım tercih edilmeli, insanlar bu konuda bilinçlendirilmelidir.</a:t>
            </a:r>
            <a:br>
              <a:rPr lang="tr-TR" altLang="tr-TR" sz="2800" b="1" dirty="0">
                <a:latin typeface="Titillium"/>
              </a:rPr>
            </a:br>
            <a:r>
              <a:rPr lang="tr-TR" altLang="tr-TR" sz="2800" b="1" dirty="0">
                <a:latin typeface="Titillium"/>
              </a:rPr>
              <a:t>5. Nesli tükenme tehlikesiyle karșı karșıya kalan canlılar için tabiat parkları olușturulmalıdır. </a:t>
            </a:r>
          </a:p>
          <a:p>
            <a:pPr lvl="0" eaLnBrk="0" fontAlgn="base" hangingPunct="0">
              <a:spcBef>
                <a:spcPct val="0"/>
              </a:spcBef>
              <a:spcAft>
                <a:spcPct val="0"/>
              </a:spcAft>
            </a:pPr>
            <a:r>
              <a:rPr lang="tr-TR" altLang="tr-TR" sz="2800" b="1" dirty="0">
                <a:latin typeface="Titillium"/>
              </a:rPr>
              <a:t>6. Ormanlar tahrip edilmemelidir. </a:t>
            </a:r>
            <a:endParaRPr kumimoji="0" lang="tr-TR" altLang="tr-TR" sz="2000" b="1" i="0" u="none" strike="noStrike" cap="none" normalizeH="0" baseline="0" dirty="0">
              <a:ln>
                <a:noFill/>
              </a:ln>
              <a:solidFill>
                <a:schemeClr val="tx1"/>
              </a:solidFill>
              <a:effectLst/>
            </a:endParaRPr>
          </a:p>
          <a:p>
            <a:pPr lvl="0" eaLnBrk="0" fontAlgn="base" hangingPunct="0">
              <a:spcBef>
                <a:spcPct val="0"/>
              </a:spcBef>
              <a:spcAft>
                <a:spcPct val="0"/>
              </a:spcAft>
            </a:pPr>
            <a:r>
              <a:rPr lang="tr-TR" altLang="tr-TR" sz="2800" b="1" dirty="0">
                <a:latin typeface="Titillium"/>
              </a:rPr>
              <a:t>7. Tarım ilaçlarının, deterjanların ve kimyasal maddelerin kullanımı konusun- </a:t>
            </a:r>
            <a:endParaRPr kumimoji="0" lang="tr-TR" altLang="tr-TR" sz="2000" b="1" i="0" u="none" strike="noStrike" cap="none" normalizeH="0" baseline="0" dirty="0">
              <a:ln>
                <a:noFill/>
              </a:ln>
              <a:solidFill>
                <a:schemeClr val="tx1"/>
              </a:solidFill>
              <a:effectLst/>
            </a:endParaRPr>
          </a:p>
          <a:p>
            <a:pPr lvl="0" eaLnBrk="0" fontAlgn="base" hangingPunct="0">
              <a:spcBef>
                <a:spcPct val="0"/>
              </a:spcBef>
              <a:spcAft>
                <a:spcPct val="0"/>
              </a:spcAft>
            </a:pPr>
            <a:r>
              <a:rPr lang="tr-TR" altLang="tr-TR" sz="2800" b="1" dirty="0">
                <a:latin typeface="Titillium"/>
              </a:rPr>
              <a:t>da insanlar bilinçlendirilmelidir. </a:t>
            </a:r>
            <a:endParaRPr kumimoji="0" lang="tr-TR" altLang="tr-TR" sz="4400" b="1" i="0" u="none" strike="noStrike" cap="none" normalizeH="0" baseline="0" dirty="0">
              <a:ln>
                <a:noFill/>
              </a:ln>
              <a:solidFill>
                <a:schemeClr val="tx1"/>
              </a:solidFill>
              <a:effectLst/>
              <a:latin typeface="Arial" panose="020B0604020202020204" pitchFamily="34" charset="0"/>
            </a:endParaRPr>
          </a:p>
        </p:txBody>
      </p:sp>
      <p:sp>
        <p:nvSpPr>
          <p:cNvPr id="5" name="Metin kutusu 4">
            <a:extLst>
              <a:ext uri="{FF2B5EF4-FFF2-40B4-BE49-F238E27FC236}">
                <a16:creationId xmlns:a16="http://schemas.microsoft.com/office/drawing/2014/main" id="{01C06607-7CBC-4141-912A-58ED00754B80}"/>
              </a:ext>
            </a:extLst>
          </p:cNvPr>
          <p:cNvSpPr txBox="1"/>
          <p:nvPr/>
        </p:nvSpPr>
        <p:spPr>
          <a:xfrm>
            <a:off x="1300561" y="6321752"/>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60901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D59714E-BD95-9046-9217-3F8FCC2BFADC}"/>
              </a:ext>
            </a:extLst>
          </p:cNvPr>
          <p:cNvSpPr/>
          <p:nvPr/>
        </p:nvSpPr>
        <p:spPr>
          <a:xfrm>
            <a:off x="0" y="1355867"/>
            <a:ext cx="7311617" cy="523220"/>
          </a:xfrm>
          <a:prstGeom prst="rect">
            <a:avLst/>
          </a:prstGeom>
        </p:spPr>
        <p:txBody>
          <a:bodyPr wrap="none">
            <a:spAutoFit/>
          </a:bodyPr>
          <a:lstStyle/>
          <a:p>
            <a:r>
              <a:rPr lang="tr-TR" sz="2800" b="1" i="0" dirty="0">
                <a:effectLst/>
                <a:latin typeface="Roboto"/>
              </a:rPr>
              <a:t>Biyolojik Çeşitlilik Sempozyum Filmi 2015</a:t>
            </a:r>
          </a:p>
        </p:txBody>
      </p:sp>
      <p:sp>
        <p:nvSpPr>
          <p:cNvPr id="6" name="Dikdörtgen 5">
            <a:extLst>
              <a:ext uri="{FF2B5EF4-FFF2-40B4-BE49-F238E27FC236}">
                <a16:creationId xmlns:a16="http://schemas.microsoft.com/office/drawing/2014/main" id="{D654E220-5CA6-2741-9048-C82B226270DA}"/>
              </a:ext>
            </a:extLst>
          </p:cNvPr>
          <p:cNvSpPr/>
          <p:nvPr/>
        </p:nvSpPr>
        <p:spPr>
          <a:xfrm>
            <a:off x="5632099" y="3283978"/>
            <a:ext cx="4945393" cy="369332"/>
          </a:xfrm>
          <a:prstGeom prst="rect">
            <a:avLst/>
          </a:prstGeom>
        </p:spPr>
        <p:txBody>
          <a:bodyPr wrap="none">
            <a:spAutoFit/>
          </a:bodyPr>
          <a:lstStyle/>
          <a:p>
            <a:r>
              <a:rPr lang="tr-TR" u="sng" dirty="0" err="1">
                <a:hlinkClick r:id="rId2"/>
              </a:rPr>
              <a:t>https</a:t>
            </a:r>
            <a:r>
              <a:rPr lang="tr-TR" u="sng" dirty="0">
                <a:hlinkClick r:id="rId2"/>
              </a:rPr>
              <a:t>://</a:t>
            </a:r>
            <a:r>
              <a:rPr lang="tr-TR" u="sng" dirty="0" err="1">
                <a:hlinkClick r:id="rId2"/>
              </a:rPr>
              <a:t>www.youtube.com</a:t>
            </a:r>
            <a:r>
              <a:rPr lang="tr-TR" u="sng" dirty="0">
                <a:hlinkClick r:id="rId2"/>
              </a:rPr>
              <a:t>/</a:t>
            </a:r>
            <a:r>
              <a:rPr lang="tr-TR" u="sng" dirty="0" err="1">
                <a:hlinkClick r:id="rId2"/>
              </a:rPr>
              <a:t>watch?v</a:t>
            </a:r>
            <a:r>
              <a:rPr lang="tr-TR" u="sng" dirty="0">
                <a:hlinkClick r:id="rId2"/>
              </a:rPr>
              <a:t>=7srWx64Va1E</a:t>
            </a:r>
            <a:endParaRPr lang="tr-TR" u="sng" dirty="0"/>
          </a:p>
        </p:txBody>
      </p:sp>
      <p:sp>
        <p:nvSpPr>
          <p:cNvPr id="7" name="Dikdörtgen 6">
            <a:extLst>
              <a:ext uri="{FF2B5EF4-FFF2-40B4-BE49-F238E27FC236}">
                <a16:creationId xmlns:a16="http://schemas.microsoft.com/office/drawing/2014/main" id="{1648917B-E818-2B41-96D4-AB290D3BC8DB}"/>
              </a:ext>
            </a:extLst>
          </p:cNvPr>
          <p:cNvSpPr/>
          <p:nvPr/>
        </p:nvSpPr>
        <p:spPr>
          <a:xfrm>
            <a:off x="3655808" y="2694443"/>
            <a:ext cx="8308685" cy="461665"/>
          </a:xfrm>
          <a:prstGeom prst="rect">
            <a:avLst/>
          </a:prstGeom>
        </p:spPr>
        <p:txBody>
          <a:bodyPr wrap="none">
            <a:spAutoFit/>
          </a:bodyPr>
          <a:lstStyle/>
          <a:p>
            <a:r>
              <a:rPr lang="tr-TR" sz="2400" b="1" i="0" dirty="0">
                <a:effectLst/>
                <a:latin typeface="Roboto"/>
              </a:rPr>
              <a:t>NESLİ TÜKENEN VE TÜKENMEKTE OLAN HAYVANLAR</a:t>
            </a:r>
          </a:p>
        </p:txBody>
      </p:sp>
      <p:sp>
        <p:nvSpPr>
          <p:cNvPr id="8" name="Dikdörtgen 7">
            <a:extLst>
              <a:ext uri="{FF2B5EF4-FFF2-40B4-BE49-F238E27FC236}">
                <a16:creationId xmlns:a16="http://schemas.microsoft.com/office/drawing/2014/main" id="{7A8FFDD2-03CE-FF49-B709-FD4526D79335}"/>
              </a:ext>
            </a:extLst>
          </p:cNvPr>
          <p:cNvSpPr/>
          <p:nvPr/>
        </p:nvSpPr>
        <p:spPr>
          <a:xfrm>
            <a:off x="990806" y="4818388"/>
            <a:ext cx="4916410" cy="369332"/>
          </a:xfrm>
          <a:prstGeom prst="rect">
            <a:avLst/>
          </a:prstGeom>
        </p:spPr>
        <p:txBody>
          <a:bodyPr wrap="none">
            <a:spAutoFit/>
          </a:bodyPr>
          <a:lstStyle/>
          <a:p>
            <a:r>
              <a:rPr lang="tr-TR" u="sng" dirty="0" err="1">
                <a:hlinkClick r:id="rId3"/>
              </a:rPr>
              <a:t>https</a:t>
            </a:r>
            <a:r>
              <a:rPr lang="tr-TR" u="sng" dirty="0">
                <a:hlinkClick r:id="rId3"/>
              </a:rPr>
              <a:t>://</a:t>
            </a:r>
            <a:r>
              <a:rPr lang="tr-TR" u="sng" dirty="0" err="1">
                <a:hlinkClick r:id="rId3"/>
              </a:rPr>
              <a:t>www.youtube.com</a:t>
            </a:r>
            <a:r>
              <a:rPr lang="tr-TR" u="sng" dirty="0">
                <a:hlinkClick r:id="rId3"/>
              </a:rPr>
              <a:t>/</a:t>
            </a:r>
            <a:r>
              <a:rPr lang="tr-TR" u="sng" dirty="0" err="1">
                <a:hlinkClick r:id="rId3"/>
              </a:rPr>
              <a:t>watch?v</a:t>
            </a:r>
            <a:r>
              <a:rPr lang="tr-TR" u="sng" dirty="0">
                <a:hlinkClick r:id="rId3"/>
              </a:rPr>
              <a:t>=y1kdRv-23Cw</a:t>
            </a:r>
            <a:endParaRPr lang="tr-TR" u="sng" dirty="0"/>
          </a:p>
        </p:txBody>
      </p:sp>
      <p:sp>
        <p:nvSpPr>
          <p:cNvPr id="9" name="Metin kutusu 8">
            <a:extLst>
              <a:ext uri="{FF2B5EF4-FFF2-40B4-BE49-F238E27FC236}">
                <a16:creationId xmlns:a16="http://schemas.microsoft.com/office/drawing/2014/main" id="{FFCE9935-BA3D-3C4D-9E8B-B5C156FBE9EB}"/>
              </a:ext>
            </a:extLst>
          </p:cNvPr>
          <p:cNvSpPr txBox="1"/>
          <p:nvPr/>
        </p:nvSpPr>
        <p:spPr>
          <a:xfrm>
            <a:off x="1714500" y="514350"/>
            <a:ext cx="8286750" cy="769441"/>
          </a:xfrm>
          <a:prstGeom prst="rect">
            <a:avLst/>
          </a:prstGeom>
          <a:noFill/>
        </p:spPr>
        <p:txBody>
          <a:bodyPr wrap="square" rtlCol="0">
            <a:spAutoFit/>
          </a:bodyPr>
          <a:lstStyle/>
          <a:p>
            <a:r>
              <a:rPr lang="tr-TR" sz="4400" b="1" dirty="0">
                <a:solidFill>
                  <a:srgbClr val="FF0000"/>
                </a:solidFill>
              </a:rPr>
              <a:t>KONU İLE İLGİLİ VİDEOLAR</a:t>
            </a:r>
          </a:p>
        </p:txBody>
      </p:sp>
      <p:sp>
        <p:nvSpPr>
          <p:cNvPr id="10" name="Dikdörtgen 9">
            <a:extLst>
              <a:ext uri="{FF2B5EF4-FFF2-40B4-BE49-F238E27FC236}">
                <a16:creationId xmlns:a16="http://schemas.microsoft.com/office/drawing/2014/main" id="{E11E5E66-01C5-E14E-8F0E-361A36759C11}"/>
              </a:ext>
            </a:extLst>
          </p:cNvPr>
          <p:cNvSpPr/>
          <p:nvPr/>
        </p:nvSpPr>
        <p:spPr>
          <a:xfrm>
            <a:off x="1038637" y="2087159"/>
            <a:ext cx="5038559" cy="369332"/>
          </a:xfrm>
          <a:prstGeom prst="rect">
            <a:avLst/>
          </a:prstGeom>
        </p:spPr>
        <p:txBody>
          <a:bodyPr wrap="none">
            <a:spAutoFit/>
          </a:bodyPr>
          <a:lstStyle/>
          <a:p>
            <a:r>
              <a:rPr lang="tr-TR" u="sng" dirty="0" err="1">
                <a:hlinkClick r:id="rId4"/>
              </a:rPr>
              <a:t>https</a:t>
            </a:r>
            <a:r>
              <a:rPr lang="tr-TR" u="sng" dirty="0">
                <a:hlinkClick r:id="rId4"/>
              </a:rPr>
              <a:t>://</a:t>
            </a:r>
            <a:r>
              <a:rPr lang="tr-TR" u="sng" dirty="0" err="1">
                <a:hlinkClick r:id="rId4"/>
              </a:rPr>
              <a:t>www.youtube.com</a:t>
            </a:r>
            <a:r>
              <a:rPr lang="tr-TR" u="sng" dirty="0">
                <a:hlinkClick r:id="rId4"/>
              </a:rPr>
              <a:t>/</a:t>
            </a:r>
            <a:r>
              <a:rPr lang="tr-TR" u="sng" dirty="0" err="1">
                <a:hlinkClick r:id="rId4"/>
              </a:rPr>
              <a:t>watch?v</a:t>
            </a:r>
            <a:r>
              <a:rPr lang="tr-TR" u="sng" dirty="0">
                <a:hlinkClick r:id="rId4"/>
              </a:rPr>
              <a:t>=P7dpYBiUywM</a:t>
            </a:r>
            <a:endParaRPr lang="tr-TR" u="sng" dirty="0"/>
          </a:p>
        </p:txBody>
      </p:sp>
      <p:sp>
        <p:nvSpPr>
          <p:cNvPr id="11" name="Metin kutusu 10">
            <a:extLst>
              <a:ext uri="{FF2B5EF4-FFF2-40B4-BE49-F238E27FC236}">
                <a16:creationId xmlns:a16="http://schemas.microsoft.com/office/drawing/2014/main" id="{91B8BDE2-71A7-EA4F-A3AD-619AA1EB78EC}"/>
              </a:ext>
            </a:extLst>
          </p:cNvPr>
          <p:cNvSpPr txBox="1"/>
          <p:nvPr/>
        </p:nvSpPr>
        <p:spPr>
          <a:xfrm>
            <a:off x="6602328" y="6153655"/>
            <a:ext cx="8328110" cy="369332"/>
          </a:xfrm>
          <a:prstGeom prst="rect">
            <a:avLst/>
          </a:prstGeom>
          <a:noFill/>
        </p:spPr>
        <p:txBody>
          <a:bodyPr wrap="square" rtlCol="0">
            <a:spAutoFit/>
          </a:bodyPr>
          <a:lstStyle/>
          <a:p>
            <a:r>
              <a:rPr lang="tr-TR" u="sng" dirty="0" err="1">
                <a:hlinkClick r:id="rId5"/>
              </a:rPr>
              <a:t>https</a:t>
            </a:r>
            <a:r>
              <a:rPr lang="tr-TR" u="sng" dirty="0">
                <a:hlinkClick r:id="rId5"/>
              </a:rPr>
              <a:t>://</a:t>
            </a:r>
            <a:r>
              <a:rPr lang="tr-TR" u="sng" dirty="0" err="1">
                <a:hlinkClick r:id="rId5"/>
              </a:rPr>
              <a:t>www.youtube.com</a:t>
            </a:r>
            <a:r>
              <a:rPr lang="tr-TR" u="sng" dirty="0">
                <a:hlinkClick r:id="rId5"/>
              </a:rPr>
              <a:t>/</a:t>
            </a:r>
            <a:r>
              <a:rPr lang="tr-TR" u="sng" dirty="0" err="1">
                <a:hlinkClick r:id="rId5"/>
              </a:rPr>
              <a:t>watch?v</a:t>
            </a:r>
            <a:r>
              <a:rPr lang="tr-TR" u="sng" dirty="0">
                <a:hlinkClick r:id="rId5"/>
              </a:rPr>
              <a:t>=os-shsIe7oM</a:t>
            </a:r>
            <a:endParaRPr lang="tr-TR" u="sng" dirty="0"/>
          </a:p>
        </p:txBody>
      </p:sp>
      <p:sp>
        <p:nvSpPr>
          <p:cNvPr id="12" name="Metin kutusu 11">
            <a:extLst>
              <a:ext uri="{FF2B5EF4-FFF2-40B4-BE49-F238E27FC236}">
                <a16:creationId xmlns:a16="http://schemas.microsoft.com/office/drawing/2014/main" id="{2DA9BA76-B780-1045-869C-F0DC0E81124C}"/>
              </a:ext>
            </a:extLst>
          </p:cNvPr>
          <p:cNvSpPr txBox="1"/>
          <p:nvPr/>
        </p:nvSpPr>
        <p:spPr>
          <a:xfrm>
            <a:off x="298708" y="4158905"/>
            <a:ext cx="8188067" cy="523220"/>
          </a:xfrm>
          <a:prstGeom prst="rect">
            <a:avLst/>
          </a:prstGeom>
          <a:noFill/>
        </p:spPr>
        <p:txBody>
          <a:bodyPr wrap="square" rtlCol="0">
            <a:spAutoFit/>
          </a:bodyPr>
          <a:lstStyle/>
          <a:p>
            <a:r>
              <a:rPr lang="tr-TR" sz="2800" b="1" dirty="0"/>
              <a:t>BİYO-ÇEŞİTLİLİĞİ KORUMA</a:t>
            </a:r>
          </a:p>
        </p:txBody>
      </p:sp>
      <p:sp>
        <p:nvSpPr>
          <p:cNvPr id="13" name="Dikdörtgen 12">
            <a:extLst>
              <a:ext uri="{FF2B5EF4-FFF2-40B4-BE49-F238E27FC236}">
                <a16:creationId xmlns:a16="http://schemas.microsoft.com/office/drawing/2014/main" id="{09F4A71A-5A6D-F746-A37B-FDB4A91DEB08}"/>
              </a:ext>
            </a:extLst>
          </p:cNvPr>
          <p:cNvSpPr/>
          <p:nvPr/>
        </p:nvSpPr>
        <p:spPr>
          <a:xfrm>
            <a:off x="6116763" y="5563796"/>
            <a:ext cx="5622052" cy="369332"/>
          </a:xfrm>
          <a:prstGeom prst="rect">
            <a:avLst/>
          </a:prstGeom>
        </p:spPr>
        <p:txBody>
          <a:bodyPr wrap="none">
            <a:spAutoFit/>
          </a:bodyPr>
          <a:lstStyle/>
          <a:p>
            <a:r>
              <a:rPr lang="tr-TR" b="1" i="0" dirty="0">
                <a:effectLst/>
                <a:latin typeface="Roboto"/>
              </a:rPr>
              <a:t>Dünya Gezegeni 16 Biyolojik Çeşitlilik ÇİZGİ FİLM</a:t>
            </a:r>
          </a:p>
        </p:txBody>
      </p:sp>
      <p:sp>
        <p:nvSpPr>
          <p:cNvPr id="14" name="Metin kutusu 13">
            <a:extLst>
              <a:ext uri="{FF2B5EF4-FFF2-40B4-BE49-F238E27FC236}">
                <a16:creationId xmlns:a16="http://schemas.microsoft.com/office/drawing/2014/main" id="{EBA38119-1DF3-9147-AAA1-5AB868C2008E}"/>
              </a:ext>
            </a:extLst>
          </p:cNvPr>
          <p:cNvSpPr txBox="1"/>
          <p:nvPr/>
        </p:nvSpPr>
        <p:spPr>
          <a:xfrm>
            <a:off x="-112603" y="6457890"/>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345371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F62D357-A912-5042-A1D7-5E09F2960F85}"/>
              </a:ext>
            </a:extLst>
          </p:cNvPr>
          <p:cNvSpPr/>
          <p:nvPr/>
        </p:nvSpPr>
        <p:spPr>
          <a:xfrm>
            <a:off x="300038" y="2381547"/>
            <a:ext cx="11891962" cy="2308324"/>
          </a:xfrm>
          <a:prstGeom prst="rect">
            <a:avLst/>
          </a:prstGeom>
        </p:spPr>
        <p:txBody>
          <a:bodyPr wrap="square">
            <a:spAutoFit/>
          </a:bodyPr>
          <a:lstStyle/>
          <a:p>
            <a:r>
              <a:rPr lang="tr-TR" sz="3600" dirty="0"/>
              <a:t>Bir bölgede yaşayan tüm canlıların sayı ve çeşitliliği ile oluşan</a:t>
            </a:r>
          </a:p>
          <a:p>
            <a:endParaRPr lang="tr-TR" sz="3600" dirty="0"/>
          </a:p>
          <a:p>
            <a:r>
              <a:rPr lang="tr-TR" sz="3600" dirty="0"/>
              <a:t> bütüne </a:t>
            </a:r>
            <a:r>
              <a:rPr lang="tr-TR" sz="3600" b="1" dirty="0">
                <a:solidFill>
                  <a:srgbClr val="FF0000"/>
                </a:solidFill>
              </a:rPr>
              <a:t>BİYOÇEŞİTLİLİK</a:t>
            </a:r>
            <a:r>
              <a:rPr lang="tr-TR" sz="3600" dirty="0"/>
              <a:t> denir.</a:t>
            </a:r>
          </a:p>
          <a:p>
            <a:endParaRPr lang="tr-TR" sz="3600" dirty="0"/>
          </a:p>
        </p:txBody>
      </p:sp>
      <p:sp>
        <p:nvSpPr>
          <p:cNvPr id="3" name="Metin kutusu 2">
            <a:extLst>
              <a:ext uri="{FF2B5EF4-FFF2-40B4-BE49-F238E27FC236}">
                <a16:creationId xmlns:a16="http://schemas.microsoft.com/office/drawing/2014/main" id="{BEDCF699-4F34-DE45-88AC-E5600039A4CB}"/>
              </a:ext>
            </a:extLst>
          </p:cNvPr>
          <p:cNvSpPr txBox="1"/>
          <p:nvPr/>
        </p:nvSpPr>
        <p:spPr>
          <a:xfrm>
            <a:off x="1300561" y="6321752"/>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67475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23E964AC-65CA-B445-BF46-B8B9FBEF2C48}"/>
              </a:ext>
            </a:extLst>
          </p:cNvPr>
          <p:cNvSpPr txBox="1"/>
          <p:nvPr/>
        </p:nvSpPr>
        <p:spPr>
          <a:xfrm>
            <a:off x="3487820" y="108114"/>
            <a:ext cx="9472612" cy="769441"/>
          </a:xfrm>
          <a:prstGeom prst="rect">
            <a:avLst/>
          </a:prstGeom>
          <a:noFill/>
        </p:spPr>
        <p:txBody>
          <a:bodyPr wrap="square" rtlCol="0">
            <a:spAutoFit/>
          </a:bodyPr>
          <a:lstStyle/>
          <a:p>
            <a:r>
              <a:rPr lang="tr-TR" sz="4400" b="1" dirty="0">
                <a:solidFill>
                  <a:srgbClr val="FF0000"/>
                </a:solidFill>
              </a:rPr>
              <a:t>Biyo-çeşitlilik Faydaları</a:t>
            </a:r>
          </a:p>
        </p:txBody>
      </p:sp>
      <p:pic>
        <p:nvPicPr>
          <p:cNvPr id="8" name="Resim 7">
            <a:extLst>
              <a:ext uri="{FF2B5EF4-FFF2-40B4-BE49-F238E27FC236}">
                <a16:creationId xmlns:a16="http://schemas.microsoft.com/office/drawing/2014/main" id="{54EEFD67-142B-A849-A187-7A2B69039B43}"/>
              </a:ext>
            </a:extLst>
          </p:cNvPr>
          <p:cNvPicPr>
            <a:picLocks noChangeAspect="1"/>
          </p:cNvPicPr>
          <p:nvPr/>
        </p:nvPicPr>
        <p:blipFill>
          <a:blip r:embed="rId2"/>
          <a:stretch>
            <a:fillRect/>
          </a:stretch>
        </p:blipFill>
        <p:spPr>
          <a:xfrm>
            <a:off x="2943226" y="1132038"/>
            <a:ext cx="6343650" cy="4165790"/>
          </a:xfrm>
          <a:prstGeom prst="rect">
            <a:avLst/>
          </a:prstGeom>
        </p:spPr>
      </p:pic>
      <p:sp>
        <p:nvSpPr>
          <p:cNvPr id="4" name="Metin kutusu 3">
            <a:extLst>
              <a:ext uri="{FF2B5EF4-FFF2-40B4-BE49-F238E27FC236}">
                <a16:creationId xmlns:a16="http://schemas.microsoft.com/office/drawing/2014/main" id="{1F16E5D6-9F57-7A48-8EA5-31B494F74030}"/>
              </a:ext>
            </a:extLst>
          </p:cNvPr>
          <p:cNvSpPr txBox="1"/>
          <p:nvPr/>
        </p:nvSpPr>
        <p:spPr>
          <a:xfrm>
            <a:off x="1300561" y="6321752"/>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60015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0172015D-D64C-A446-A31E-17E0D00228CF}"/>
              </a:ext>
            </a:extLst>
          </p:cNvPr>
          <p:cNvSpPr/>
          <p:nvPr/>
        </p:nvSpPr>
        <p:spPr>
          <a:xfrm>
            <a:off x="1085851" y="267891"/>
            <a:ext cx="10101263" cy="6801862"/>
          </a:xfrm>
          <a:prstGeom prst="rect">
            <a:avLst/>
          </a:prstGeom>
        </p:spPr>
        <p:txBody>
          <a:bodyPr wrap="square">
            <a:spAutoFit/>
          </a:bodyPr>
          <a:lstStyle/>
          <a:p>
            <a:r>
              <a:rPr lang="tr-TR" b="1" i="0" dirty="0">
                <a:solidFill>
                  <a:srgbClr val="333333"/>
                </a:solidFill>
                <a:effectLst/>
                <a:latin typeface="Trebuchet MS" panose="020B0703020202090204" pitchFamily="34" charset="0"/>
              </a:rPr>
              <a:t>                     </a:t>
            </a:r>
            <a:r>
              <a:rPr lang="tr-TR" sz="4400" b="1" i="0" dirty="0">
                <a:solidFill>
                  <a:srgbClr val="FF0000"/>
                </a:solidFill>
                <a:effectLst/>
                <a:latin typeface="Trebuchet MS" panose="020B0703020202090204" pitchFamily="34" charset="0"/>
              </a:rPr>
              <a:t>Bitki Çeşitliliğinin Faydaları</a:t>
            </a:r>
          </a:p>
          <a:p>
            <a:endParaRPr lang="tr-TR" sz="2800" b="1" dirty="0">
              <a:solidFill>
                <a:srgbClr val="FF0000"/>
              </a:solidFill>
              <a:latin typeface="Trebuchet MS" panose="020B0703020202090204" pitchFamily="34" charset="0"/>
            </a:endParaRPr>
          </a:p>
          <a:p>
            <a:endParaRPr lang="tr-TR" sz="2800" b="1" i="0" dirty="0">
              <a:solidFill>
                <a:srgbClr val="FF0000"/>
              </a:solidFill>
              <a:effectLst/>
              <a:latin typeface="Trebuchet MS" panose="020B0703020202090204" pitchFamily="34" charset="0"/>
            </a:endParaRPr>
          </a:p>
          <a:p>
            <a:endParaRPr lang="tr-TR" sz="2800" b="1" dirty="0">
              <a:solidFill>
                <a:srgbClr val="FF0000"/>
              </a:solidFill>
              <a:latin typeface="Trebuchet MS" panose="020B0703020202090204" pitchFamily="34" charset="0"/>
            </a:endParaRPr>
          </a:p>
          <a:p>
            <a:endParaRPr lang="tr-TR" sz="2800" b="1" i="0" dirty="0">
              <a:solidFill>
                <a:srgbClr val="FF0000"/>
              </a:solidFill>
              <a:effectLst/>
              <a:latin typeface="Trebuchet MS" panose="020B0703020202090204" pitchFamily="34" charset="0"/>
            </a:endParaRPr>
          </a:p>
          <a:p>
            <a:r>
              <a:rPr lang="tr-TR" sz="2800" b="1" i="0" dirty="0">
                <a:solidFill>
                  <a:srgbClr val="FF0000"/>
                </a:solidFill>
                <a:effectLst/>
                <a:latin typeface="Trebuchet MS" panose="020B0703020202090204" pitchFamily="34" charset="0"/>
              </a:rPr>
              <a:t> </a:t>
            </a:r>
            <a:endParaRPr lang="tr-TR" b="1" i="0" dirty="0">
              <a:solidFill>
                <a:srgbClr val="FF0000"/>
              </a:solidFill>
              <a:effectLst/>
              <a:latin typeface="Trebuchet MS" panose="020B0703020202090204" pitchFamily="34" charset="0"/>
            </a:endParaRPr>
          </a:p>
          <a:p>
            <a:r>
              <a:rPr lang="tr-TR" b="0" i="0" dirty="0">
                <a:solidFill>
                  <a:srgbClr val="333333"/>
                </a:solidFill>
                <a:effectLst/>
                <a:latin typeface="Trebuchet MS" panose="020B0703020202090204" pitchFamily="34" charset="0"/>
              </a:rPr>
              <a:t> </a:t>
            </a:r>
            <a:r>
              <a:rPr lang="tr-TR" sz="3600" b="0" i="0" dirty="0">
                <a:solidFill>
                  <a:srgbClr val="333333"/>
                </a:solidFill>
                <a:effectLst/>
                <a:latin typeface="Trebuchet MS" panose="020B0703020202090204" pitchFamily="34" charset="0"/>
              </a:rPr>
              <a:t>Bitkiler ;</a:t>
            </a:r>
          </a:p>
          <a:p>
            <a:r>
              <a:rPr lang="tr-TR" sz="3600" b="0" i="0" dirty="0">
                <a:solidFill>
                  <a:srgbClr val="333333"/>
                </a:solidFill>
                <a:effectLst/>
                <a:latin typeface="Trebuchet MS" panose="020B0703020202090204" pitchFamily="34" charset="0"/>
              </a:rPr>
              <a:t>havayı temizler, erozyonu önler, toprağa organik madde kazandırır, toprak yorgunluğunu giderir. Diğer canlılara barınma ve beslenme ortamı sağlayarak ekosisteme devamlılık kazandırırlar.</a:t>
            </a:r>
            <a:br>
              <a:rPr lang="tr-TR" sz="3600" dirty="0"/>
            </a:br>
            <a:br>
              <a:rPr lang="tr-TR" dirty="0"/>
            </a:br>
            <a:endParaRPr lang="tr-TR" dirty="0"/>
          </a:p>
        </p:txBody>
      </p:sp>
      <p:pic>
        <p:nvPicPr>
          <p:cNvPr id="9" name="Resim 8">
            <a:extLst>
              <a:ext uri="{FF2B5EF4-FFF2-40B4-BE49-F238E27FC236}">
                <a16:creationId xmlns:a16="http://schemas.microsoft.com/office/drawing/2014/main" id="{2294B7F8-AFEA-0248-B0F9-CEE30D4AEC5A}"/>
              </a:ext>
            </a:extLst>
          </p:cNvPr>
          <p:cNvPicPr>
            <a:picLocks noChangeAspect="1"/>
          </p:cNvPicPr>
          <p:nvPr/>
        </p:nvPicPr>
        <p:blipFill>
          <a:blip r:embed="rId2"/>
          <a:stretch>
            <a:fillRect/>
          </a:stretch>
        </p:blipFill>
        <p:spPr>
          <a:xfrm>
            <a:off x="3800475" y="1218951"/>
            <a:ext cx="3158466" cy="2127130"/>
          </a:xfrm>
          <a:prstGeom prst="rect">
            <a:avLst/>
          </a:prstGeom>
        </p:spPr>
      </p:pic>
      <p:sp>
        <p:nvSpPr>
          <p:cNvPr id="4" name="Metin kutusu 3">
            <a:extLst>
              <a:ext uri="{FF2B5EF4-FFF2-40B4-BE49-F238E27FC236}">
                <a16:creationId xmlns:a16="http://schemas.microsoft.com/office/drawing/2014/main" id="{30A7F50C-122B-114F-A51F-EF4282CFA819}"/>
              </a:ext>
            </a:extLst>
          </p:cNvPr>
          <p:cNvSpPr txBox="1"/>
          <p:nvPr/>
        </p:nvSpPr>
        <p:spPr>
          <a:xfrm>
            <a:off x="1300561" y="6457890"/>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371670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84C68EF1-9872-6D40-9DB4-0B13102B5B9D}"/>
              </a:ext>
            </a:extLst>
          </p:cNvPr>
          <p:cNvSpPr/>
          <p:nvPr/>
        </p:nvSpPr>
        <p:spPr>
          <a:xfrm>
            <a:off x="229508" y="40114"/>
            <a:ext cx="11831864" cy="4524315"/>
          </a:xfrm>
          <a:prstGeom prst="rect">
            <a:avLst/>
          </a:prstGeom>
        </p:spPr>
        <p:txBody>
          <a:bodyPr wrap="square">
            <a:spAutoFit/>
          </a:bodyPr>
          <a:lstStyle/>
          <a:p>
            <a:r>
              <a:rPr lang="tr-TR" sz="3600" b="0" i="0" dirty="0">
                <a:solidFill>
                  <a:srgbClr val="333333"/>
                </a:solidFill>
                <a:effectLst/>
                <a:latin typeface="Trebuchet MS" panose="020B0703020202090204" pitchFamily="34" charset="0"/>
              </a:rPr>
              <a:t>     Ülkemize özgü olarak yetiştirilen çam, meşe, palamut, kavak, ardıç türü ağaçlar ormancılıkla ilgili fayda sağlar.</a:t>
            </a:r>
          </a:p>
          <a:p>
            <a:endParaRPr lang="tr-TR" sz="3600" dirty="0">
              <a:solidFill>
                <a:srgbClr val="333333"/>
              </a:solidFill>
              <a:latin typeface="Trebuchet MS" panose="020B0703020202090204" pitchFamily="34" charset="0"/>
            </a:endParaRPr>
          </a:p>
          <a:p>
            <a:r>
              <a:rPr lang="tr-TR" sz="3600" b="0" i="0" dirty="0">
                <a:solidFill>
                  <a:srgbClr val="333333"/>
                </a:solidFill>
                <a:effectLst/>
                <a:latin typeface="Trebuchet MS" panose="020B0703020202090204" pitchFamily="34" charset="0"/>
              </a:rPr>
              <a:t>Acur, taflan, çitlenbik, iğde, göleviz, ahlat (yaban armudu), alıç, delice, idris, melengiç, hünnap, üvez, yonca, mürdümük gibi sebze ve meyveler tıp alanında fayda sağlar.</a:t>
            </a:r>
            <a:endParaRPr lang="tr-TR" sz="3600" dirty="0"/>
          </a:p>
        </p:txBody>
      </p:sp>
      <p:pic>
        <p:nvPicPr>
          <p:cNvPr id="14" name="Resim 13">
            <a:extLst>
              <a:ext uri="{FF2B5EF4-FFF2-40B4-BE49-F238E27FC236}">
                <a16:creationId xmlns:a16="http://schemas.microsoft.com/office/drawing/2014/main" id="{01FD7E38-9D93-4F4E-820D-344067C0A958}"/>
              </a:ext>
            </a:extLst>
          </p:cNvPr>
          <p:cNvPicPr>
            <a:picLocks noChangeAspect="1"/>
          </p:cNvPicPr>
          <p:nvPr/>
        </p:nvPicPr>
        <p:blipFill>
          <a:blip r:embed="rId2"/>
          <a:stretch>
            <a:fillRect/>
          </a:stretch>
        </p:blipFill>
        <p:spPr>
          <a:xfrm>
            <a:off x="9483147" y="4536067"/>
            <a:ext cx="1981147" cy="1495066"/>
          </a:xfrm>
          <a:prstGeom prst="rect">
            <a:avLst/>
          </a:prstGeom>
        </p:spPr>
      </p:pic>
      <p:pic>
        <p:nvPicPr>
          <p:cNvPr id="16" name="Resim 15">
            <a:extLst>
              <a:ext uri="{FF2B5EF4-FFF2-40B4-BE49-F238E27FC236}">
                <a16:creationId xmlns:a16="http://schemas.microsoft.com/office/drawing/2014/main" id="{B4FF58D9-3152-A246-A35B-A23195A4D988}"/>
              </a:ext>
            </a:extLst>
          </p:cNvPr>
          <p:cNvPicPr>
            <a:picLocks noChangeAspect="1"/>
          </p:cNvPicPr>
          <p:nvPr/>
        </p:nvPicPr>
        <p:blipFill>
          <a:blip r:embed="rId3"/>
          <a:stretch>
            <a:fillRect/>
          </a:stretch>
        </p:blipFill>
        <p:spPr>
          <a:xfrm>
            <a:off x="6816350" y="4103330"/>
            <a:ext cx="1829972" cy="1448728"/>
          </a:xfrm>
          <a:prstGeom prst="rect">
            <a:avLst/>
          </a:prstGeom>
        </p:spPr>
      </p:pic>
      <p:pic>
        <p:nvPicPr>
          <p:cNvPr id="18" name="Resim 17">
            <a:extLst>
              <a:ext uri="{FF2B5EF4-FFF2-40B4-BE49-F238E27FC236}">
                <a16:creationId xmlns:a16="http://schemas.microsoft.com/office/drawing/2014/main" id="{A28CBDC4-A7F3-9346-A7CB-7871257077F4}"/>
              </a:ext>
            </a:extLst>
          </p:cNvPr>
          <p:cNvPicPr>
            <a:picLocks noChangeAspect="1"/>
          </p:cNvPicPr>
          <p:nvPr/>
        </p:nvPicPr>
        <p:blipFill>
          <a:blip r:embed="rId4"/>
          <a:stretch>
            <a:fillRect/>
          </a:stretch>
        </p:blipFill>
        <p:spPr>
          <a:xfrm>
            <a:off x="3869789" y="4559583"/>
            <a:ext cx="2038612" cy="1426029"/>
          </a:xfrm>
          <a:prstGeom prst="rect">
            <a:avLst/>
          </a:prstGeom>
        </p:spPr>
      </p:pic>
      <p:pic>
        <p:nvPicPr>
          <p:cNvPr id="20" name="Resim 19">
            <a:extLst>
              <a:ext uri="{FF2B5EF4-FFF2-40B4-BE49-F238E27FC236}">
                <a16:creationId xmlns:a16="http://schemas.microsoft.com/office/drawing/2014/main" id="{3FA1220C-E71D-3242-AC82-E57A2E1C6002}"/>
              </a:ext>
            </a:extLst>
          </p:cNvPr>
          <p:cNvPicPr>
            <a:picLocks noChangeAspect="1"/>
          </p:cNvPicPr>
          <p:nvPr/>
        </p:nvPicPr>
        <p:blipFill>
          <a:blip r:embed="rId5"/>
          <a:stretch>
            <a:fillRect/>
          </a:stretch>
        </p:blipFill>
        <p:spPr>
          <a:xfrm>
            <a:off x="702342" y="4559582"/>
            <a:ext cx="2200971" cy="1426029"/>
          </a:xfrm>
          <a:prstGeom prst="rect">
            <a:avLst/>
          </a:prstGeom>
        </p:spPr>
      </p:pic>
      <p:sp>
        <p:nvSpPr>
          <p:cNvPr id="21" name="Metin kutusu 20">
            <a:extLst>
              <a:ext uri="{FF2B5EF4-FFF2-40B4-BE49-F238E27FC236}">
                <a16:creationId xmlns:a16="http://schemas.microsoft.com/office/drawing/2014/main" id="{3730C8C5-5DB8-8041-B731-52F8DDBD4270}"/>
              </a:ext>
            </a:extLst>
          </p:cNvPr>
          <p:cNvSpPr txBox="1"/>
          <p:nvPr/>
        </p:nvSpPr>
        <p:spPr>
          <a:xfrm>
            <a:off x="583590" y="6036504"/>
            <a:ext cx="2200971" cy="369332"/>
          </a:xfrm>
          <a:prstGeom prst="rect">
            <a:avLst/>
          </a:prstGeom>
          <a:noFill/>
        </p:spPr>
        <p:txBody>
          <a:bodyPr wrap="square" rtlCol="0">
            <a:spAutoFit/>
          </a:bodyPr>
          <a:lstStyle/>
          <a:p>
            <a:pPr algn="ctr"/>
            <a:r>
              <a:rPr lang="tr-TR" b="1" dirty="0">
                <a:solidFill>
                  <a:srgbClr val="FF0000"/>
                </a:solidFill>
              </a:rPr>
              <a:t>ÇAM</a:t>
            </a:r>
          </a:p>
        </p:txBody>
      </p:sp>
      <p:sp>
        <p:nvSpPr>
          <p:cNvPr id="22" name="Metin kutusu 21">
            <a:extLst>
              <a:ext uri="{FF2B5EF4-FFF2-40B4-BE49-F238E27FC236}">
                <a16:creationId xmlns:a16="http://schemas.microsoft.com/office/drawing/2014/main" id="{531E3301-C734-9F48-8DE1-51B8DE55D12F}"/>
              </a:ext>
            </a:extLst>
          </p:cNvPr>
          <p:cNvSpPr txBox="1"/>
          <p:nvPr/>
        </p:nvSpPr>
        <p:spPr>
          <a:xfrm>
            <a:off x="3648904" y="4162706"/>
            <a:ext cx="2200971" cy="369332"/>
          </a:xfrm>
          <a:prstGeom prst="rect">
            <a:avLst/>
          </a:prstGeom>
          <a:noFill/>
        </p:spPr>
        <p:txBody>
          <a:bodyPr wrap="square" rtlCol="0">
            <a:spAutoFit/>
          </a:bodyPr>
          <a:lstStyle/>
          <a:p>
            <a:pPr algn="ctr"/>
            <a:r>
              <a:rPr lang="tr-TR" b="1" dirty="0">
                <a:solidFill>
                  <a:srgbClr val="FF0000"/>
                </a:solidFill>
              </a:rPr>
              <a:t>MEŞE</a:t>
            </a:r>
          </a:p>
        </p:txBody>
      </p:sp>
      <p:sp>
        <p:nvSpPr>
          <p:cNvPr id="23" name="Metin kutusu 22">
            <a:extLst>
              <a:ext uri="{FF2B5EF4-FFF2-40B4-BE49-F238E27FC236}">
                <a16:creationId xmlns:a16="http://schemas.microsoft.com/office/drawing/2014/main" id="{F7FE362B-A800-5946-B6B6-318482431233}"/>
              </a:ext>
            </a:extLst>
          </p:cNvPr>
          <p:cNvSpPr txBox="1"/>
          <p:nvPr/>
        </p:nvSpPr>
        <p:spPr>
          <a:xfrm>
            <a:off x="6695392" y="5703532"/>
            <a:ext cx="2200971" cy="369332"/>
          </a:xfrm>
          <a:prstGeom prst="rect">
            <a:avLst/>
          </a:prstGeom>
          <a:noFill/>
        </p:spPr>
        <p:txBody>
          <a:bodyPr wrap="square" rtlCol="0">
            <a:spAutoFit/>
          </a:bodyPr>
          <a:lstStyle/>
          <a:p>
            <a:pPr algn="ctr"/>
            <a:r>
              <a:rPr lang="tr-TR" b="1" dirty="0">
                <a:solidFill>
                  <a:srgbClr val="FF0000"/>
                </a:solidFill>
              </a:rPr>
              <a:t>İĞDE</a:t>
            </a:r>
          </a:p>
        </p:txBody>
      </p:sp>
      <p:sp>
        <p:nvSpPr>
          <p:cNvPr id="24" name="Metin kutusu 23">
            <a:extLst>
              <a:ext uri="{FF2B5EF4-FFF2-40B4-BE49-F238E27FC236}">
                <a16:creationId xmlns:a16="http://schemas.microsoft.com/office/drawing/2014/main" id="{32212544-E602-7F41-8752-C5F085AA7E5E}"/>
              </a:ext>
            </a:extLst>
          </p:cNvPr>
          <p:cNvSpPr txBox="1"/>
          <p:nvPr/>
        </p:nvSpPr>
        <p:spPr>
          <a:xfrm>
            <a:off x="9269271" y="4166442"/>
            <a:ext cx="2200971" cy="369332"/>
          </a:xfrm>
          <a:prstGeom prst="rect">
            <a:avLst/>
          </a:prstGeom>
          <a:noFill/>
        </p:spPr>
        <p:txBody>
          <a:bodyPr wrap="square" rtlCol="0">
            <a:spAutoFit/>
          </a:bodyPr>
          <a:lstStyle/>
          <a:p>
            <a:pPr algn="ctr"/>
            <a:r>
              <a:rPr lang="tr-TR" b="1" dirty="0">
                <a:solidFill>
                  <a:srgbClr val="FF0000"/>
                </a:solidFill>
              </a:rPr>
              <a:t>MELENGİÇ</a:t>
            </a:r>
          </a:p>
        </p:txBody>
      </p:sp>
      <p:sp>
        <p:nvSpPr>
          <p:cNvPr id="11" name="Metin kutusu 10">
            <a:extLst>
              <a:ext uri="{FF2B5EF4-FFF2-40B4-BE49-F238E27FC236}">
                <a16:creationId xmlns:a16="http://schemas.microsoft.com/office/drawing/2014/main" id="{3A7FEC61-DF8E-0449-8E63-0F876A8B1A1B}"/>
              </a:ext>
            </a:extLst>
          </p:cNvPr>
          <p:cNvSpPr txBox="1"/>
          <p:nvPr/>
        </p:nvSpPr>
        <p:spPr>
          <a:xfrm>
            <a:off x="2131833" y="6512895"/>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71457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F114337-7863-EE4D-B13E-7F9C4B9D9974}"/>
              </a:ext>
            </a:extLst>
          </p:cNvPr>
          <p:cNvSpPr/>
          <p:nvPr/>
        </p:nvSpPr>
        <p:spPr>
          <a:xfrm>
            <a:off x="869950" y="148388"/>
            <a:ext cx="11220449" cy="7017306"/>
          </a:xfrm>
          <a:prstGeom prst="rect">
            <a:avLst/>
          </a:prstGeom>
        </p:spPr>
        <p:txBody>
          <a:bodyPr wrap="square">
            <a:spAutoFit/>
          </a:bodyPr>
          <a:lstStyle/>
          <a:p>
            <a:r>
              <a:rPr lang="tr-TR" b="1" i="0" dirty="0">
                <a:solidFill>
                  <a:srgbClr val="333333"/>
                </a:solidFill>
                <a:effectLst/>
                <a:latin typeface="Trebuchet MS" panose="020B0703020202090204" pitchFamily="34" charset="0"/>
              </a:rPr>
              <a:t>        </a:t>
            </a:r>
            <a:r>
              <a:rPr lang="tr-TR" sz="4400" b="1" i="0" dirty="0">
                <a:solidFill>
                  <a:srgbClr val="FF0000"/>
                </a:solidFill>
                <a:effectLst/>
                <a:latin typeface="Trebuchet MS" panose="020B0703020202090204" pitchFamily="34" charset="0"/>
              </a:rPr>
              <a:t>Hayvan Çeşitliliğinin Faydaları </a:t>
            </a:r>
            <a:endParaRPr lang="tr-TR" sz="4400" b="0" i="0" dirty="0">
              <a:solidFill>
                <a:srgbClr val="FF0000"/>
              </a:solidFill>
              <a:effectLst/>
              <a:latin typeface="Trebuchet MS" panose="020B0703020202090204" pitchFamily="34" charset="0"/>
            </a:endParaRPr>
          </a:p>
          <a:p>
            <a:endParaRPr lang="tr-TR" dirty="0">
              <a:solidFill>
                <a:srgbClr val="FF0000"/>
              </a:solidFill>
              <a:latin typeface="Trebuchet MS" panose="020B0703020202090204" pitchFamily="34" charset="0"/>
            </a:endParaRPr>
          </a:p>
          <a:p>
            <a:r>
              <a:rPr lang="tr-TR" sz="3200" b="0" i="0" dirty="0">
                <a:solidFill>
                  <a:srgbClr val="333333"/>
                </a:solidFill>
                <a:effectLst/>
                <a:latin typeface="Trebuchet MS" panose="020B0703020202090204" pitchFamily="34" charset="0"/>
              </a:rPr>
              <a:t>İnsanlar, ilk çağlardan günümüze kadar hayvanları avlayarak, evcilleştirerek gıda kaynağı olarak, taşımacılıkta, giyimde ve tıpta kobay amaçlı kullanmışlardır. </a:t>
            </a:r>
          </a:p>
          <a:p>
            <a:br>
              <a:rPr lang="tr-TR" sz="3200" dirty="0"/>
            </a:br>
            <a:br>
              <a:rPr lang="tr-TR" sz="3200" dirty="0"/>
            </a:br>
            <a:endParaRPr lang="tr-TR" sz="3200" dirty="0"/>
          </a:p>
          <a:p>
            <a:endParaRPr lang="tr-TR" sz="3200" dirty="0"/>
          </a:p>
          <a:p>
            <a:endParaRPr lang="tr-TR" sz="3200" dirty="0"/>
          </a:p>
          <a:p>
            <a:r>
              <a:rPr lang="tr-TR" sz="3200" b="0" i="0" dirty="0">
                <a:solidFill>
                  <a:srgbClr val="333333"/>
                </a:solidFill>
                <a:effectLst/>
                <a:latin typeface="Trebuchet MS" panose="020B0703020202090204" pitchFamily="34" charset="0"/>
              </a:rPr>
              <a:t>Bazı böcekler, bitkilerin tozlaşmasını sağlayarak bitki yaşamının ve çeşitliliğinin sürmesini ve bu sayede ekosistemin sürekliliğini sağlar. </a:t>
            </a:r>
            <a:br>
              <a:rPr lang="tr-TR" sz="3200" dirty="0"/>
            </a:br>
            <a:br>
              <a:rPr lang="tr-TR" dirty="0"/>
            </a:br>
            <a:endParaRPr lang="tr-TR" dirty="0"/>
          </a:p>
        </p:txBody>
      </p:sp>
      <p:pic>
        <p:nvPicPr>
          <p:cNvPr id="5" name="Resim 4">
            <a:extLst>
              <a:ext uri="{FF2B5EF4-FFF2-40B4-BE49-F238E27FC236}">
                <a16:creationId xmlns:a16="http://schemas.microsoft.com/office/drawing/2014/main" id="{A7698BAC-C07B-1A4F-8535-8063B233167E}"/>
              </a:ext>
            </a:extLst>
          </p:cNvPr>
          <p:cNvPicPr>
            <a:picLocks noChangeAspect="1"/>
          </p:cNvPicPr>
          <p:nvPr/>
        </p:nvPicPr>
        <p:blipFill>
          <a:blip r:embed="rId2"/>
          <a:stretch>
            <a:fillRect/>
          </a:stretch>
        </p:blipFill>
        <p:spPr>
          <a:xfrm>
            <a:off x="3439887" y="2706408"/>
            <a:ext cx="3875314" cy="2262013"/>
          </a:xfrm>
          <a:prstGeom prst="rect">
            <a:avLst/>
          </a:prstGeom>
        </p:spPr>
      </p:pic>
      <p:sp>
        <p:nvSpPr>
          <p:cNvPr id="4" name="Metin kutusu 3">
            <a:extLst>
              <a:ext uri="{FF2B5EF4-FFF2-40B4-BE49-F238E27FC236}">
                <a16:creationId xmlns:a16="http://schemas.microsoft.com/office/drawing/2014/main" id="{BF19868D-9252-DE40-B771-459042F5A210}"/>
              </a:ext>
            </a:extLst>
          </p:cNvPr>
          <p:cNvSpPr txBox="1"/>
          <p:nvPr/>
        </p:nvSpPr>
        <p:spPr>
          <a:xfrm>
            <a:off x="1443065" y="6457890"/>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351597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09893074-F04F-734C-8B5D-BF9CAD323C59}"/>
              </a:ext>
            </a:extLst>
          </p:cNvPr>
          <p:cNvSpPr/>
          <p:nvPr/>
        </p:nvSpPr>
        <p:spPr>
          <a:xfrm>
            <a:off x="145142" y="374695"/>
            <a:ext cx="12046858" cy="2862322"/>
          </a:xfrm>
          <a:prstGeom prst="rect">
            <a:avLst/>
          </a:prstGeom>
        </p:spPr>
        <p:txBody>
          <a:bodyPr wrap="square">
            <a:spAutoFit/>
          </a:bodyPr>
          <a:lstStyle/>
          <a:p>
            <a:r>
              <a:rPr lang="tr-TR" sz="3600" b="0" i="0" dirty="0">
                <a:solidFill>
                  <a:srgbClr val="333333"/>
                </a:solidFill>
                <a:effectLst/>
                <a:latin typeface="Trebuchet MS" panose="020B0703020202090204" pitchFamily="34" charset="0"/>
              </a:rPr>
              <a:t>    Ülkemizin çeşitli yerlerindeki doğal çevreye uyum sağlamış koyun, keçi, inek, sığır gibi türler hayvancılıkla ilgili fayda sağlar.</a:t>
            </a:r>
          </a:p>
          <a:p>
            <a:r>
              <a:rPr lang="tr-TR" sz="3600" dirty="0">
                <a:solidFill>
                  <a:srgbClr val="333333"/>
                </a:solidFill>
                <a:latin typeface="Trebuchet MS" panose="020B0703020202090204" pitchFamily="34" charset="0"/>
              </a:rPr>
              <a:t>   </a:t>
            </a:r>
            <a:r>
              <a:rPr lang="tr-TR" sz="3600" b="0" i="0" dirty="0">
                <a:solidFill>
                  <a:srgbClr val="333333"/>
                </a:solidFill>
                <a:effectLst/>
                <a:latin typeface="Trebuchet MS" panose="020B0703020202090204" pitchFamily="34" charset="0"/>
              </a:rPr>
              <a:t>Ülkemize özgü olarak bulunan alabalık, kefal ve levrek türü balıklar balıkçılıkla ilgili fayda sağlar.</a:t>
            </a:r>
            <a:endParaRPr lang="tr-TR" sz="3600" dirty="0"/>
          </a:p>
        </p:txBody>
      </p:sp>
      <p:sp>
        <p:nvSpPr>
          <p:cNvPr id="4" name="Dikdörtgen 3">
            <a:extLst>
              <a:ext uri="{FF2B5EF4-FFF2-40B4-BE49-F238E27FC236}">
                <a16:creationId xmlns:a16="http://schemas.microsoft.com/office/drawing/2014/main" id="{F3EAEF84-7CE0-EB42-8449-CC8183560C1B}"/>
              </a:ext>
            </a:extLst>
          </p:cNvPr>
          <p:cNvSpPr/>
          <p:nvPr/>
        </p:nvSpPr>
        <p:spPr>
          <a:xfrm>
            <a:off x="988906" y="3712213"/>
            <a:ext cx="904415" cy="523220"/>
          </a:xfrm>
          <a:prstGeom prst="rect">
            <a:avLst/>
          </a:prstGeom>
        </p:spPr>
        <p:txBody>
          <a:bodyPr wrap="none">
            <a:spAutoFit/>
          </a:bodyPr>
          <a:lstStyle/>
          <a:p>
            <a:r>
              <a:rPr lang="tr-TR" sz="2800" b="1" dirty="0">
                <a:solidFill>
                  <a:srgbClr val="FF0000"/>
                </a:solidFill>
                <a:latin typeface="Trebuchet MS" panose="020B0703020202090204" pitchFamily="34" charset="0"/>
              </a:rPr>
              <a:t>Keçi</a:t>
            </a:r>
            <a:endParaRPr lang="tr-TR" sz="2800" b="1" dirty="0">
              <a:solidFill>
                <a:srgbClr val="FF0000"/>
              </a:solidFill>
            </a:endParaRPr>
          </a:p>
        </p:txBody>
      </p:sp>
      <p:sp>
        <p:nvSpPr>
          <p:cNvPr id="5" name="Dikdörtgen 4">
            <a:extLst>
              <a:ext uri="{FF2B5EF4-FFF2-40B4-BE49-F238E27FC236}">
                <a16:creationId xmlns:a16="http://schemas.microsoft.com/office/drawing/2014/main" id="{DAFF7C5E-4345-F54A-AEFF-14A8A1E488C2}"/>
              </a:ext>
            </a:extLst>
          </p:cNvPr>
          <p:cNvSpPr/>
          <p:nvPr/>
        </p:nvSpPr>
        <p:spPr>
          <a:xfrm>
            <a:off x="7076719" y="3680446"/>
            <a:ext cx="899605" cy="523220"/>
          </a:xfrm>
          <a:prstGeom prst="rect">
            <a:avLst/>
          </a:prstGeom>
        </p:spPr>
        <p:txBody>
          <a:bodyPr wrap="none">
            <a:spAutoFit/>
          </a:bodyPr>
          <a:lstStyle/>
          <a:p>
            <a:r>
              <a:rPr lang="tr-TR" sz="2800" b="1" dirty="0">
                <a:solidFill>
                  <a:srgbClr val="FF0000"/>
                </a:solidFill>
                <a:latin typeface="Trebuchet MS" panose="020B0703020202090204" pitchFamily="34" charset="0"/>
              </a:rPr>
              <a:t>İnek</a:t>
            </a:r>
            <a:endParaRPr lang="tr-TR" sz="2800" b="1" dirty="0">
              <a:solidFill>
                <a:srgbClr val="FF0000"/>
              </a:solidFill>
            </a:endParaRPr>
          </a:p>
        </p:txBody>
      </p:sp>
      <p:sp>
        <p:nvSpPr>
          <p:cNvPr id="6" name="Dikdörtgen 5">
            <a:extLst>
              <a:ext uri="{FF2B5EF4-FFF2-40B4-BE49-F238E27FC236}">
                <a16:creationId xmlns:a16="http://schemas.microsoft.com/office/drawing/2014/main" id="{6D6B5DC4-2241-A247-B43B-B39D4E491E1F}"/>
              </a:ext>
            </a:extLst>
          </p:cNvPr>
          <p:cNvSpPr/>
          <p:nvPr/>
        </p:nvSpPr>
        <p:spPr>
          <a:xfrm>
            <a:off x="3499633" y="5589104"/>
            <a:ext cx="1329210" cy="461665"/>
          </a:xfrm>
          <a:prstGeom prst="rect">
            <a:avLst/>
          </a:prstGeom>
        </p:spPr>
        <p:txBody>
          <a:bodyPr wrap="none">
            <a:spAutoFit/>
          </a:bodyPr>
          <a:lstStyle/>
          <a:p>
            <a:r>
              <a:rPr lang="tr-TR" sz="2400" b="1" dirty="0">
                <a:solidFill>
                  <a:srgbClr val="FF0000"/>
                </a:solidFill>
                <a:latin typeface="Trebuchet MS" panose="020B0703020202090204" pitchFamily="34" charset="0"/>
              </a:rPr>
              <a:t>Alabalık</a:t>
            </a:r>
            <a:endParaRPr lang="tr-TR" sz="2400" b="1" dirty="0">
              <a:solidFill>
                <a:srgbClr val="FF0000"/>
              </a:solidFill>
            </a:endParaRPr>
          </a:p>
        </p:txBody>
      </p:sp>
      <p:sp>
        <p:nvSpPr>
          <p:cNvPr id="7" name="Dikdörtgen 6">
            <a:extLst>
              <a:ext uri="{FF2B5EF4-FFF2-40B4-BE49-F238E27FC236}">
                <a16:creationId xmlns:a16="http://schemas.microsoft.com/office/drawing/2014/main" id="{46DDDD87-A69E-854C-A136-68C8D0EAB21D}"/>
              </a:ext>
            </a:extLst>
          </p:cNvPr>
          <p:cNvSpPr/>
          <p:nvPr/>
        </p:nvSpPr>
        <p:spPr>
          <a:xfrm>
            <a:off x="9935750" y="5616571"/>
            <a:ext cx="1168910" cy="461665"/>
          </a:xfrm>
          <a:prstGeom prst="rect">
            <a:avLst/>
          </a:prstGeom>
        </p:spPr>
        <p:txBody>
          <a:bodyPr wrap="none">
            <a:spAutoFit/>
          </a:bodyPr>
          <a:lstStyle/>
          <a:p>
            <a:r>
              <a:rPr lang="tr-TR" sz="2400" b="1" dirty="0">
                <a:solidFill>
                  <a:srgbClr val="FF0000"/>
                </a:solidFill>
                <a:latin typeface="Trebuchet MS" panose="020B0703020202090204" pitchFamily="34" charset="0"/>
              </a:rPr>
              <a:t>Levrek</a:t>
            </a:r>
            <a:endParaRPr lang="tr-TR" sz="2400" b="1" dirty="0">
              <a:solidFill>
                <a:srgbClr val="FF0000"/>
              </a:solidFill>
            </a:endParaRPr>
          </a:p>
        </p:txBody>
      </p:sp>
      <p:pic>
        <p:nvPicPr>
          <p:cNvPr id="9" name="Resim 8">
            <a:extLst>
              <a:ext uri="{FF2B5EF4-FFF2-40B4-BE49-F238E27FC236}">
                <a16:creationId xmlns:a16="http://schemas.microsoft.com/office/drawing/2014/main" id="{72659696-2627-2446-B9C3-669D287E1761}"/>
              </a:ext>
            </a:extLst>
          </p:cNvPr>
          <p:cNvPicPr>
            <a:picLocks noChangeAspect="1"/>
          </p:cNvPicPr>
          <p:nvPr/>
        </p:nvPicPr>
        <p:blipFill>
          <a:blip r:embed="rId2"/>
          <a:stretch>
            <a:fillRect/>
          </a:stretch>
        </p:blipFill>
        <p:spPr>
          <a:xfrm>
            <a:off x="667657" y="4516837"/>
            <a:ext cx="1804307" cy="1804307"/>
          </a:xfrm>
          <a:prstGeom prst="rect">
            <a:avLst/>
          </a:prstGeom>
        </p:spPr>
      </p:pic>
      <p:pic>
        <p:nvPicPr>
          <p:cNvPr id="11" name="Resim 10">
            <a:extLst>
              <a:ext uri="{FF2B5EF4-FFF2-40B4-BE49-F238E27FC236}">
                <a16:creationId xmlns:a16="http://schemas.microsoft.com/office/drawing/2014/main" id="{51065F9D-A4E8-844A-9302-626B224F1693}"/>
              </a:ext>
            </a:extLst>
          </p:cNvPr>
          <p:cNvPicPr>
            <a:picLocks noChangeAspect="1"/>
          </p:cNvPicPr>
          <p:nvPr/>
        </p:nvPicPr>
        <p:blipFill>
          <a:blip r:embed="rId3"/>
          <a:stretch>
            <a:fillRect/>
          </a:stretch>
        </p:blipFill>
        <p:spPr>
          <a:xfrm>
            <a:off x="2931885" y="4516837"/>
            <a:ext cx="2464707" cy="1045105"/>
          </a:xfrm>
          <a:prstGeom prst="rect">
            <a:avLst/>
          </a:prstGeom>
        </p:spPr>
      </p:pic>
      <p:pic>
        <p:nvPicPr>
          <p:cNvPr id="13" name="Resim 12">
            <a:extLst>
              <a:ext uri="{FF2B5EF4-FFF2-40B4-BE49-F238E27FC236}">
                <a16:creationId xmlns:a16="http://schemas.microsoft.com/office/drawing/2014/main" id="{D224D452-7716-8D4D-873A-1ACC71BBC242}"/>
              </a:ext>
            </a:extLst>
          </p:cNvPr>
          <p:cNvPicPr>
            <a:picLocks noChangeAspect="1"/>
          </p:cNvPicPr>
          <p:nvPr/>
        </p:nvPicPr>
        <p:blipFill>
          <a:blip r:embed="rId4"/>
          <a:stretch>
            <a:fillRect/>
          </a:stretch>
        </p:blipFill>
        <p:spPr>
          <a:xfrm>
            <a:off x="6273021" y="4236841"/>
            <a:ext cx="2330888" cy="1931307"/>
          </a:xfrm>
          <a:prstGeom prst="rect">
            <a:avLst/>
          </a:prstGeom>
        </p:spPr>
      </p:pic>
      <p:pic>
        <p:nvPicPr>
          <p:cNvPr id="15" name="Resim 14">
            <a:extLst>
              <a:ext uri="{FF2B5EF4-FFF2-40B4-BE49-F238E27FC236}">
                <a16:creationId xmlns:a16="http://schemas.microsoft.com/office/drawing/2014/main" id="{6FB7808C-318A-264F-881F-9BFA82627853}"/>
              </a:ext>
            </a:extLst>
          </p:cNvPr>
          <p:cNvPicPr>
            <a:picLocks noChangeAspect="1"/>
          </p:cNvPicPr>
          <p:nvPr/>
        </p:nvPicPr>
        <p:blipFill>
          <a:blip r:embed="rId5"/>
          <a:stretch>
            <a:fillRect/>
          </a:stretch>
        </p:blipFill>
        <p:spPr>
          <a:xfrm>
            <a:off x="9286945" y="4462206"/>
            <a:ext cx="2466521" cy="1154365"/>
          </a:xfrm>
          <a:prstGeom prst="rect">
            <a:avLst/>
          </a:prstGeom>
        </p:spPr>
      </p:pic>
      <p:sp>
        <p:nvSpPr>
          <p:cNvPr id="12" name="Metin kutusu 11">
            <a:extLst>
              <a:ext uri="{FF2B5EF4-FFF2-40B4-BE49-F238E27FC236}">
                <a16:creationId xmlns:a16="http://schemas.microsoft.com/office/drawing/2014/main" id="{4116A274-07D5-254B-BE20-143D3B18CC48}"/>
              </a:ext>
            </a:extLst>
          </p:cNvPr>
          <p:cNvSpPr txBox="1"/>
          <p:nvPr/>
        </p:nvSpPr>
        <p:spPr>
          <a:xfrm>
            <a:off x="2024956" y="6351643"/>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396695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AC156D6-1B33-7C47-972C-E8F185DB835F}"/>
              </a:ext>
            </a:extLst>
          </p:cNvPr>
          <p:cNvSpPr/>
          <p:nvPr/>
        </p:nvSpPr>
        <p:spPr>
          <a:xfrm>
            <a:off x="0" y="244066"/>
            <a:ext cx="12192000" cy="5509200"/>
          </a:xfrm>
          <a:prstGeom prst="rect">
            <a:avLst/>
          </a:prstGeom>
        </p:spPr>
        <p:txBody>
          <a:bodyPr wrap="square">
            <a:spAutoFit/>
          </a:bodyPr>
          <a:lstStyle/>
          <a:p>
            <a:r>
              <a:rPr lang="tr-TR" b="1" i="0" dirty="0">
                <a:solidFill>
                  <a:srgbClr val="333333"/>
                </a:solidFill>
                <a:effectLst/>
                <a:latin typeface="Trebuchet MS" panose="020B0703020202090204" pitchFamily="34" charset="0"/>
              </a:rPr>
              <a:t>                 </a:t>
            </a:r>
            <a:r>
              <a:rPr lang="tr-TR" sz="4400" b="1" i="0" dirty="0">
                <a:solidFill>
                  <a:srgbClr val="FF0000"/>
                </a:solidFill>
                <a:effectLst/>
                <a:latin typeface="Trebuchet MS" panose="020B0703020202090204" pitchFamily="34" charset="0"/>
              </a:rPr>
              <a:t>Ekosistem Çeşitliliğinin Faydaları </a:t>
            </a:r>
          </a:p>
          <a:p>
            <a:endParaRPr lang="tr-TR" sz="4400" b="1" dirty="0">
              <a:solidFill>
                <a:srgbClr val="FF0000"/>
              </a:solidFill>
              <a:latin typeface="Trebuchet MS" panose="020B0703020202090204" pitchFamily="34" charset="0"/>
            </a:endParaRPr>
          </a:p>
          <a:p>
            <a:endParaRPr lang="tr-TR" sz="4400" b="1" i="0" dirty="0">
              <a:solidFill>
                <a:srgbClr val="FF0000"/>
              </a:solidFill>
              <a:effectLst/>
              <a:latin typeface="Trebuchet MS" panose="020B0703020202090204" pitchFamily="34" charset="0"/>
            </a:endParaRPr>
          </a:p>
          <a:p>
            <a:endParaRPr lang="tr-TR" b="1" dirty="0">
              <a:solidFill>
                <a:srgbClr val="333333"/>
              </a:solidFill>
              <a:latin typeface="Trebuchet MS" panose="020B0703020202090204" pitchFamily="34" charset="0"/>
            </a:endParaRPr>
          </a:p>
          <a:p>
            <a:r>
              <a:rPr lang="tr-TR" b="0" i="0" dirty="0">
                <a:solidFill>
                  <a:srgbClr val="333333"/>
                </a:solidFill>
                <a:effectLst/>
                <a:latin typeface="Trebuchet MS" panose="020B0703020202090204" pitchFamily="34" charset="0"/>
              </a:rPr>
              <a:t> </a:t>
            </a:r>
          </a:p>
          <a:p>
            <a:endParaRPr lang="tr-TR" sz="3600" b="1" i="0" dirty="0">
              <a:solidFill>
                <a:srgbClr val="333333"/>
              </a:solidFill>
              <a:effectLst/>
              <a:latin typeface="Trebuchet MS" panose="020B0703020202090204" pitchFamily="34" charset="0"/>
            </a:endParaRPr>
          </a:p>
          <a:p>
            <a:endParaRPr lang="tr-TR" sz="3600" b="1" dirty="0">
              <a:solidFill>
                <a:srgbClr val="333333"/>
              </a:solidFill>
              <a:latin typeface="Trebuchet MS" panose="020B0703020202090204" pitchFamily="34" charset="0"/>
            </a:endParaRPr>
          </a:p>
          <a:p>
            <a:r>
              <a:rPr lang="tr-TR" sz="2800" b="1" i="0" dirty="0">
                <a:solidFill>
                  <a:srgbClr val="333333"/>
                </a:solidFill>
                <a:effectLst/>
                <a:latin typeface="Trebuchet MS" panose="020B0703020202090204" pitchFamily="34" charset="0"/>
              </a:rPr>
              <a:t>Doğaya dayalı turizme eko turizm denir. Eko turizm son yıllarda artan bir öneme sahiptir. Teknolojik ilerlemeler ve yaşam biçimine bağlı olarak stres altındaki insanlar, doğada kendini dinlendirmektedir. Milli parklara ve doğaya gidilerek stres atılmaktadır.</a:t>
            </a:r>
            <a:endParaRPr lang="tr-TR" sz="2800" b="1" dirty="0"/>
          </a:p>
        </p:txBody>
      </p:sp>
      <p:pic>
        <p:nvPicPr>
          <p:cNvPr id="4" name="Resim 3">
            <a:extLst>
              <a:ext uri="{FF2B5EF4-FFF2-40B4-BE49-F238E27FC236}">
                <a16:creationId xmlns:a16="http://schemas.microsoft.com/office/drawing/2014/main" id="{35E3D2C4-598C-584A-BD1A-5CE3124D9DA4}"/>
              </a:ext>
            </a:extLst>
          </p:cNvPr>
          <p:cNvPicPr>
            <a:picLocks noChangeAspect="1"/>
          </p:cNvPicPr>
          <p:nvPr/>
        </p:nvPicPr>
        <p:blipFill>
          <a:blip r:embed="rId2"/>
          <a:stretch>
            <a:fillRect/>
          </a:stretch>
        </p:blipFill>
        <p:spPr>
          <a:xfrm>
            <a:off x="2859314" y="1136718"/>
            <a:ext cx="4265881" cy="2347666"/>
          </a:xfrm>
          <a:prstGeom prst="rect">
            <a:avLst/>
          </a:prstGeom>
        </p:spPr>
      </p:pic>
      <p:sp>
        <p:nvSpPr>
          <p:cNvPr id="5" name="Metin kutusu 4">
            <a:extLst>
              <a:ext uri="{FF2B5EF4-FFF2-40B4-BE49-F238E27FC236}">
                <a16:creationId xmlns:a16="http://schemas.microsoft.com/office/drawing/2014/main" id="{8CE5A068-8FAA-604B-932E-95E6409DDACD}"/>
              </a:ext>
            </a:extLst>
          </p:cNvPr>
          <p:cNvSpPr txBox="1"/>
          <p:nvPr/>
        </p:nvSpPr>
        <p:spPr>
          <a:xfrm>
            <a:off x="1300561" y="6321752"/>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137224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2E35BA7-1482-2747-A3C9-62E1DE18718B}"/>
              </a:ext>
            </a:extLst>
          </p:cNvPr>
          <p:cNvSpPr/>
          <p:nvPr/>
        </p:nvSpPr>
        <p:spPr>
          <a:xfrm>
            <a:off x="304799" y="219225"/>
            <a:ext cx="11509829" cy="6186309"/>
          </a:xfrm>
          <a:prstGeom prst="rect">
            <a:avLst/>
          </a:prstGeom>
        </p:spPr>
        <p:txBody>
          <a:bodyPr wrap="square">
            <a:spAutoFit/>
          </a:bodyPr>
          <a:lstStyle/>
          <a:p>
            <a:r>
              <a:rPr lang="tr-TR" sz="3600" b="0" i="0" dirty="0">
                <a:solidFill>
                  <a:srgbClr val="FF0000"/>
                </a:solidFill>
                <a:effectLst/>
                <a:latin typeface="Libre Franklin"/>
              </a:rPr>
              <a:t>                     Biyo-çeşitliliği etkileyen faktörler;</a:t>
            </a:r>
          </a:p>
          <a:p>
            <a:endParaRPr lang="tr-TR" sz="3600" dirty="0">
              <a:solidFill>
                <a:srgbClr val="333333"/>
              </a:solidFill>
              <a:latin typeface="Libre Franklin"/>
            </a:endParaRPr>
          </a:p>
          <a:p>
            <a:r>
              <a:rPr lang="tr-TR" sz="3600" b="1" dirty="0">
                <a:solidFill>
                  <a:srgbClr val="333333"/>
                </a:solidFill>
                <a:latin typeface="Libre Franklin"/>
              </a:rPr>
              <a:t>-</a:t>
            </a:r>
            <a:r>
              <a:rPr lang="tr-TR" sz="3600" b="1" i="0" dirty="0">
                <a:solidFill>
                  <a:srgbClr val="333333"/>
                </a:solidFill>
                <a:effectLst/>
                <a:latin typeface="Libre Franklin"/>
              </a:rPr>
              <a:t>hava kirliliği</a:t>
            </a:r>
          </a:p>
          <a:p>
            <a:r>
              <a:rPr lang="tr-TR" sz="3600" b="1" i="0" dirty="0">
                <a:solidFill>
                  <a:srgbClr val="FF0000"/>
                </a:solidFill>
                <a:effectLst/>
                <a:latin typeface="Libre Franklin"/>
              </a:rPr>
              <a:t>-su kirliliği</a:t>
            </a:r>
          </a:p>
          <a:p>
            <a:r>
              <a:rPr lang="tr-TR" sz="3600" b="1" i="0" dirty="0">
                <a:solidFill>
                  <a:srgbClr val="333333"/>
                </a:solidFill>
                <a:effectLst/>
                <a:latin typeface="Libre Franklin"/>
              </a:rPr>
              <a:t>-toprak kirliliği</a:t>
            </a:r>
          </a:p>
          <a:p>
            <a:r>
              <a:rPr lang="tr-TR" sz="3600" b="1" i="0" dirty="0">
                <a:solidFill>
                  <a:srgbClr val="FF0000"/>
                </a:solidFill>
                <a:effectLst/>
                <a:latin typeface="Libre Franklin"/>
              </a:rPr>
              <a:t>-bilinçsiz avlanma</a:t>
            </a:r>
          </a:p>
          <a:p>
            <a:r>
              <a:rPr lang="tr-TR" sz="3600" b="1" i="0" dirty="0">
                <a:solidFill>
                  <a:srgbClr val="333333"/>
                </a:solidFill>
                <a:effectLst/>
                <a:latin typeface="Libre Franklin"/>
              </a:rPr>
              <a:t>-küresel ısınma</a:t>
            </a:r>
          </a:p>
          <a:p>
            <a:r>
              <a:rPr lang="tr-TR" sz="3600" b="1" i="0" dirty="0">
                <a:solidFill>
                  <a:srgbClr val="FF0000"/>
                </a:solidFill>
                <a:effectLst/>
                <a:latin typeface="Libre Franklin"/>
              </a:rPr>
              <a:t>-nüfus artışı ve kentleşme</a:t>
            </a:r>
          </a:p>
          <a:p>
            <a:r>
              <a:rPr lang="tr-TR" sz="3600" b="1" i="0" dirty="0">
                <a:solidFill>
                  <a:srgbClr val="333333"/>
                </a:solidFill>
                <a:effectLst/>
                <a:latin typeface="Libre Franklin"/>
              </a:rPr>
              <a:t>-aşırı ve bilinçsiz otlatma</a:t>
            </a:r>
          </a:p>
          <a:p>
            <a:r>
              <a:rPr lang="tr-TR" sz="3600" b="1" i="0" dirty="0">
                <a:solidFill>
                  <a:srgbClr val="FF0000"/>
                </a:solidFill>
                <a:effectLst/>
                <a:latin typeface="Libre Franklin"/>
              </a:rPr>
              <a:t>-genetiği değiştirilmiş ürünler</a:t>
            </a:r>
          </a:p>
          <a:p>
            <a:r>
              <a:rPr lang="tr-TR" sz="3600" b="1" i="0" dirty="0">
                <a:solidFill>
                  <a:srgbClr val="333333"/>
                </a:solidFill>
                <a:effectLst/>
                <a:latin typeface="Libre Franklin"/>
              </a:rPr>
              <a:t>-kimyasal ürünler</a:t>
            </a:r>
          </a:p>
        </p:txBody>
      </p:sp>
      <p:pic>
        <p:nvPicPr>
          <p:cNvPr id="7" name="Resim 6">
            <a:extLst>
              <a:ext uri="{FF2B5EF4-FFF2-40B4-BE49-F238E27FC236}">
                <a16:creationId xmlns:a16="http://schemas.microsoft.com/office/drawing/2014/main" id="{D5FE3569-01D6-524D-9E3B-B52FA6710233}"/>
              </a:ext>
            </a:extLst>
          </p:cNvPr>
          <p:cNvPicPr>
            <a:picLocks noChangeAspect="1"/>
          </p:cNvPicPr>
          <p:nvPr/>
        </p:nvPicPr>
        <p:blipFill>
          <a:blip r:embed="rId2"/>
          <a:stretch>
            <a:fillRect/>
          </a:stretch>
        </p:blipFill>
        <p:spPr>
          <a:xfrm>
            <a:off x="6763655" y="1772641"/>
            <a:ext cx="4571999" cy="3633473"/>
          </a:xfrm>
          <a:prstGeom prst="rect">
            <a:avLst/>
          </a:prstGeom>
        </p:spPr>
      </p:pic>
      <p:sp>
        <p:nvSpPr>
          <p:cNvPr id="4" name="Metin kutusu 3">
            <a:extLst>
              <a:ext uri="{FF2B5EF4-FFF2-40B4-BE49-F238E27FC236}">
                <a16:creationId xmlns:a16="http://schemas.microsoft.com/office/drawing/2014/main" id="{B68DA7CB-0C2C-8844-AF19-41397D2EEE7E}"/>
              </a:ext>
            </a:extLst>
          </p:cNvPr>
          <p:cNvSpPr txBox="1"/>
          <p:nvPr/>
        </p:nvSpPr>
        <p:spPr>
          <a:xfrm>
            <a:off x="2024955" y="6405534"/>
            <a:ext cx="8835242" cy="400110"/>
          </a:xfrm>
          <a:prstGeom prst="rect">
            <a:avLst/>
          </a:prstGeom>
          <a:noFill/>
        </p:spPr>
        <p:txBody>
          <a:bodyPr wrap="square" rtlCol="0">
            <a:spAutoFit/>
          </a:bodyPr>
          <a:lstStyle/>
          <a:p>
            <a:pPr algn="ctr"/>
            <a:r>
              <a:rPr lang="tr-TR" sz="2000" b="1" dirty="0">
                <a:solidFill>
                  <a:srgbClr val="FF0000"/>
                </a:solidFill>
              </a:rPr>
              <a:t>Tarık ÖLMEZ                      www.tarikolmez.com              FEN atik Facebook Grubu</a:t>
            </a:r>
          </a:p>
        </p:txBody>
      </p:sp>
    </p:spTree>
    <p:extLst>
      <p:ext uri="{BB962C8B-B14F-4D97-AF65-F5344CB8AC3E}">
        <p14:creationId xmlns:p14="http://schemas.microsoft.com/office/powerpoint/2010/main" val="69441997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TotalTime>
  <Words>437</Words>
  <Application>Microsoft Macintosh PowerPoint</Application>
  <PresentationFormat>Geniş ekran</PresentationFormat>
  <Paragraphs>85</Paragraphs>
  <Slides>11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11</vt:i4>
      </vt:variant>
    </vt:vector>
  </HeadingPairs>
  <TitlesOfParts>
    <vt:vector size="19" baseType="lpstr">
      <vt:lpstr>Arial</vt:lpstr>
      <vt:lpstr>Calibri</vt:lpstr>
      <vt:lpstr>Calibri Light</vt:lpstr>
      <vt:lpstr>Libre Franklin</vt:lpstr>
      <vt:lpstr>Roboto</vt:lpstr>
      <vt:lpstr>Titillium</vt:lpstr>
      <vt:lpstr>Trebuchet MS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tarık ölmez</dc:creator>
  <cp:lastModifiedBy>tarık ölmez</cp:lastModifiedBy>
  <cp:revision>12</cp:revision>
  <dcterms:created xsi:type="dcterms:W3CDTF">2018-03-28T02:55:58Z</dcterms:created>
  <dcterms:modified xsi:type="dcterms:W3CDTF">2018-03-28T05:09:44Z</dcterms:modified>
</cp:coreProperties>
</file>