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72" r:id="rId5"/>
    <p:sldId id="258" r:id="rId6"/>
    <p:sldId id="261" r:id="rId7"/>
    <p:sldId id="273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03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85E8A6-CF96-A248-927F-EA47FD318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DF6391D-BFD8-8140-8715-ED5E9EB4E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5CD25C-C509-D740-99F5-618A1DCF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613A94-3F9F-AB47-86BE-8B5A6287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D70CF9-2208-C747-9228-07C3774F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02DFE5-CB7D-0845-90F1-362387523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E71B785-827D-DD4C-B095-C8A84E5C5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FE938A-6D83-7242-A3A1-95DC1C7D1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1CAE8A-E7BD-8742-895A-4BCEDD14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286C25-4A82-914E-8E44-E3B8736A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55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8541D9B-B0A3-B649-B94F-74289567F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767C30E-3C00-F047-AC7F-8679D3864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3F0B9E-54F9-9E4C-87C1-0698994D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B718C8-A348-8D4F-AF64-23D335E4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22CE09C-6497-7647-9E9B-7525E3BC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66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1E9C44-521E-0240-911B-6193FAA58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5E5026-B634-654F-AC95-9BE21B90F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FB07258-D893-BA42-A682-24070F83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22581D-AD73-B245-8072-FCDF4708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71B48A-B5A1-2F42-81F5-E2229CA8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3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FB9FC0-B70F-B343-B6E2-01FD01B66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58998CC-5F16-3440-8C6F-8E32E8018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85E451-8684-6345-A948-9DDDEA31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7ADC4A2-0752-1A44-97C3-6F468149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1706B7-FB80-DB45-8F8B-3784CEC3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08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9290BD-B56E-1A4F-B31A-608B514C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DEFC9D-176E-8248-8FAA-E8E548E26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90D06CD-E231-FC4D-8323-74391BA25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8F6C886-3151-7D4F-B568-57D79E9C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E0156A8-D9E6-554A-9C06-7E16050A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565D89E-57EC-0B40-9A39-D5051E67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68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94A65A-DE31-6948-8A1D-C78AFA186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C14C91E-51A0-DB4C-9D10-A4EC4DA8B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146873E-5C07-3B4C-A882-FE214BF54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E11F4C4-60DB-8041-B624-A86A7261F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EC5A990-7614-094D-9812-F8BEE720D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272504E-6564-4944-926D-BD8FA13D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AEFF2C9-F4BF-D04C-805C-86386BE1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AF39C99-2DE7-BE41-AEC1-BC977F26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63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98D45A-A479-E148-A2A1-FC0E4B1A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601D96D-2B2C-7340-92C1-47F470D8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8E6D1F8-6CB5-0645-B920-337379A9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E221A1D-3BBB-E941-B593-04E66C705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7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E5B10E2-15C8-1C45-9406-F0360BAE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6536F43-A7C1-7043-B128-BEF1CD98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6B12BEC-4264-DA4A-8B1C-EB7019A1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11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4DD5A4-FD23-C542-81A6-8C91ADCF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C97EB7-D4CA-124F-84BC-6F0ECD69D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50E5D14-6625-614D-A0DF-8A961ABB5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DD4E04-D2C2-E840-8323-E0367FE1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EBFE7F-5D10-E143-ACEA-A1E7E1FF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7776F07-AB46-3041-838E-184497FA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99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85826D-7973-AC44-A711-F650BCE5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B293964-EE60-6241-8F55-3D36397A1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D028A7C-AD9F-8F4D-B02B-1E9911F94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8183D38-7896-C14F-ACA2-B909DF96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EE20C5-CF1C-924C-8798-5E65DDA7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A3CB4B8-9E4D-4C44-8515-29A8C081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96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D216200-3B99-A047-B03E-501054D8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77698A8-90E2-904A-BAA4-34126DAFB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1F69F6-7115-F94D-B959-A09D9E409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6624-C33A-A64C-A581-D3D40345C347}" type="datetimeFigureOut">
              <a:rPr lang="tr-TR" smtClean="0"/>
              <a:t>3.02.2019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8167C-B61C-A043-ADEA-9C005E8B8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618BEA-42D9-AA44-B25C-D4D42D98F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E4BF-F699-8C4D-8FD9-43B5F20A2F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06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E49F7DD9-2517-7342-9579-5C1C5912B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619" y="1067948"/>
            <a:ext cx="7569200" cy="2628900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3A48CF46-EA29-9047-B241-D06DB2F48ECC}"/>
              </a:ext>
            </a:extLst>
          </p:cNvPr>
          <p:cNvSpPr txBox="1"/>
          <p:nvPr/>
        </p:nvSpPr>
        <p:spPr>
          <a:xfrm>
            <a:off x="3263526" y="3696848"/>
            <a:ext cx="7799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Makaralar konu anlatımı ve adım adım sorular ile zirveye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A1E70BAC-0640-E94D-9C36-7BCFEA23BEA5}"/>
              </a:ext>
            </a:extLst>
          </p:cNvPr>
          <p:cNvSpPr txBox="1"/>
          <p:nvPr/>
        </p:nvSpPr>
        <p:spPr>
          <a:xfrm>
            <a:off x="7598979" y="6264166"/>
            <a:ext cx="437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Konu anlatım için kaynak : Ders Kitabı</a:t>
            </a:r>
          </a:p>
        </p:txBody>
      </p:sp>
    </p:spTree>
    <p:extLst>
      <p:ext uri="{BB962C8B-B14F-4D97-AF65-F5344CB8AC3E}">
        <p14:creationId xmlns:p14="http://schemas.microsoft.com/office/powerpoint/2010/main" val="3281582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A000437-AE80-2F43-A8C0-3A4BB12EF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530" y="523719"/>
            <a:ext cx="4971393" cy="5756212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E09DED73-ACC0-3F44-9E1A-D232B21D1A07}"/>
              </a:ext>
            </a:extLst>
          </p:cNvPr>
          <p:cNvSpPr txBox="1"/>
          <p:nvPr/>
        </p:nvSpPr>
        <p:spPr>
          <a:xfrm>
            <a:off x="557048" y="2447718"/>
            <a:ext cx="2396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00B050"/>
                </a:solidFill>
              </a:rPr>
              <a:t>MASTER</a:t>
            </a:r>
          </a:p>
          <a:p>
            <a:pPr algn="ctr"/>
            <a:r>
              <a:rPr lang="tr-TR" sz="2800" b="1" dirty="0">
                <a:solidFill>
                  <a:srgbClr val="00B050"/>
                </a:solidFill>
              </a:rPr>
              <a:t>SORU</a:t>
            </a:r>
          </a:p>
        </p:txBody>
      </p:sp>
    </p:spTree>
    <p:extLst>
      <p:ext uri="{BB962C8B-B14F-4D97-AF65-F5344CB8AC3E}">
        <p14:creationId xmlns:p14="http://schemas.microsoft.com/office/powerpoint/2010/main" val="146867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6207DE4-811B-F747-81D0-CB50A0148369}"/>
              </a:ext>
            </a:extLst>
          </p:cNvPr>
          <p:cNvSpPr/>
          <p:nvPr/>
        </p:nvSpPr>
        <p:spPr>
          <a:xfrm>
            <a:off x="1703943" y="2726528"/>
            <a:ext cx="93790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Makara,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kenarı oluklu tekerlekten oluşan hareketli bir alettir.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-Bu alet sayesinde uygulanan kuvvetin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yönu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̈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değiştirilebildiği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gibi küçük bir kuvvetten daha büyük kuvvet de elde edilebilir.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-Makaralar genellikle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yüklerin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belirli bir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yüksekliğe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kaldırılmasında veya indirilmesinde kullanılır.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8A8C54A-C247-1145-9689-E4D25C48E7A5}"/>
              </a:ext>
            </a:extLst>
          </p:cNvPr>
          <p:cNvSpPr txBox="1"/>
          <p:nvPr/>
        </p:nvSpPr>
        <p:spPr>
          <a:xfrm>
            <a:off x="3558448" y="1421176"/>
            <a:ext cx="4891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solidFill>
                  <a:srgbClr val="7030A0"/>
                </a:solidFill>
              </a:rPr>
              <a:t> </a:t>
            </a:r>
            <a:r>
              <a:rPr lang="tr-TR" sz="4400" b="1" dirty="0">
                <a:solidFill>
                  <a:schemeClr val="accent6">
                    <a:lumMod val="75000"/>
                  </a:schemeClr>
                </a:solidFill>
              </a:rPr>
              <a:t>MAKARALAR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EEC0BB91-A85F-1947-8114-2B0BA81AB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254" y="5508434"/>
            <a:ext cx="2840926" cy="9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2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B26003DC-8613-F04E-8123-B2AC0EB82FA8}"/>
              </a:ext>
            </a:extLst>
          </p:cNvPr>
          <p:cNvSpPr/>
          <p:nvPr/>
        </p:nvSpPr>
        <p:spPr>
          <a:xfrm>
            <a:off x="514120" y="235129"/>
            <a:ext cx="69098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Sabit Makara </a:t>
            </a: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Bir yere sabitlenerek konum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değiştirmeyen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belirli bir eksen etrafında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dönen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makara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sabit makara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olarak adlandırılır.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Sabit makaraların üzerinde hareket eden ipin bir ucu aşağı doğru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çekildiğinde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ipin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diğer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ucundaki yük, yukarı doğru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çıkar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Dolayısıyla bu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tür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makaralar kuvvetin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yönünu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̈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değiştirir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Ayrıca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uyguladığınız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kuvvet, cismin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ağırlığı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kadardır ve ipi ne kadar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çekerseniz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cisim de aynı miktarda yer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değiştirir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Yandaki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görselde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kuvvet uygulanan ip 1 m kadar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çekildiğinde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yük de 1 m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yükselmiştir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O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hâlde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“Sabit makaralar kuvvetten ve yoldan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kazanc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̧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sağlamaz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sadece uygulanan kuvvetin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yönünu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̈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değiştirerek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iş yapmada kolaylık sağlar.” diyebilirsiniz.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Sabit makaralarda makara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ağırlığı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uygulanan kuvveti etkilemez; sadece makaranın tavana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asıldığı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ipin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gerginliğini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etkiler.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Sabit makaralar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günlük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yaşamda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pek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çok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yerde kullanılır. Bayrak direklerinin ucunda, yelkenli gemilerde, bazı kuyularda,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inşaatlarda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malzeme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taşımada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tiyatro perdelerinde, ev ve iş yerlerinde kullanılan stor perdelerde,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asansörlerde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makaralardan yararlanılmaktadır.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11F181A-C11A-A348-BB28-D3C76DA00A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733" y="1549601"/>
            <a:ext cx="2146219" cy="2757994"/>
          </a:xfrm>
          <a:prstGeom prst="rect">
            <a:avLst/>
          </a:prstGeom>
        </p:spPr>
      </p:pic>
      <p:sp>
        <p:nvSpPr>
          <p:cNvPr id="8" name="Sağ Küme Ayracı 7">
            <a:extLst>
              <a:ext uri="{FF2B5EF4-FFF2-40B4-BE49-F238E27FC236}">
                <a16:creationId xmlns:a16="http://schemas.microsoft.com/office/drawing/2014/main" id="{27C29345-D302-F54A-B5F5-95FFD6F1D268}"/>
              </a:ext>
            </a:extLst>
          </p:cNvPr>
          <p:cNvSpPr/>
          <p:nvPr/>
        </p:nvSpPr>
        <p:spPr>
          <a:xfrm>
            <a:off x="10664327" y="3754917"/>
            <a:ext cx="286439" cy="8813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2CA7E24F-D86D-CA46-B878-76CD4DEAC910}"/>
              </a:ext>
            </a:extLst>
          </p:cNvPr>
          <p:cNvCxnSpPr/>
          <p:nvPr/>
        </p:nvCxnSpPr>
        <p:spPr>
          <a:xfrm>
            <a:off x="8925733" y="4636266"/>
            <a:ext cx="23465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8EF6AB9-B3D0-0C4B-A27E-3F209EFD3495}"/>
              </a:ext>
            </a:extLst>
          </p:cNvPr>
          <p:cNvSpPr txBox="1"/>
          <p:nvPr/>
        </p:nvSpPr>
        <p:spPr>
          <a:xfrm>
            <a:off x="10950766" y="4010925"/>
            <a:ext cx="105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 metre</a:t>
            </a:r>
          </a:p>
        </p:txBody>
      </p:sp>
      <p:sp>
        <p:nvSpPr>
          <p:cNvPr id="12" name="Sağ Küme Ayracı 11">
            <a:extLst>
              <a:ext uri="{FF2B5EF4-FFF2-40B4-BE49-F238E27FC236}">
                <a16:creationId xmlns:a16="http://schemas.microsoft.com/office/drawing/2014/main" id="{98B32CBC-072E-8044-97CB-65A063FF05E4}"/>
              </a:ext>
            </a:extLst>
          </p:cNvPr>
          <p:cNvSpPr/>
          <p:nvPr/>
        </p:nvSpPr>
        <p:spPr>
          <a:xfrm flipH="1">
            <a:off x="8711930" y="3699832"/>
            <a:ext cx="554291" cy="8813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470BE638-09C3-144D-81F2-FCC929BF1608}"/>
              </a:ext>
            </a:extLst>
          </p:cNvPr>
          <p:cNvSpPr txBox="1"/>
          <p:nvPr/>
        </p:nvSpPr>
        <p:spPr>
          <a:xfrm>
            <a:off x="7840574" y="3938263"/>
            <a:ext cx="105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 metre</a:t>
            </a:r>
          </a:p>
        </p:txBody>
      </p:sp>
      <p:sp>
        <p:nvSpPr>
          <p:cNvPr id="14" name="Aşağı Ok 13">
            <a:extLst>
              <a:ext uri="{FF2B5EF4-FFF2-40B4-BE49-F238E27FC236}">
                <a16:creationId xmlns:a16="http://schemas.microsoft.com/office/drawing/2014/main" id="{D1D955C1-AB83-C640-827B-C9BA4D547601}"/>
              </a:ext>
            </a:extLst>
          </p:cNvPr>
          <p:cNvSpPr/>
          <p:nvPr/>
        </p:nvSpPr>
        <p:spPr>
          <a:xfrm>
            <a:off x="8432725" y="3073706"/>
            <a:ext cx="407623" cy="681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Yukarı Ok 14">
            <a:extLst>
              <a:ext uri="{FF2B5EF4-FFF2-40B4-BE49-F238E27FC236}">
                <a16:creationId xmlns:a16="http://schemas.microsoft.com/office/drawing/2014/main" id="{8373D4DB-2346-AD48-83C4-C760549E9B9D}"/>
              </a:ext>
            </a:extLst>
          </p:cNvPr>
          <p:cNvSpPr/>
          <p:nvPr/>
        </p:nvSpPr>
        <p:spPr>
          <a:xfrm>
            <a:off x="10950766" y="2996588"/>
            <a:ext cx="474760" cy="7407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id="{D470B8C7-934E-8548-B457-B4C8BB5B5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9254" y="5508434"/>
            <a:ext cx="2840926" cy="9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0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72A30AF-53AC-1D47-BBF9-251529DA16D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52" y="1913157"/>
            <a:ext cx="1716563" cy="2273254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CCA5F917-4E3F-D743-A3EB-2303C5AE16A7}"/>
              </a:ext>
            </a:extLst>
          </p:cNvPr>
          <p:cNvSpPr txBox="1"/>
          <p:nvPr/>
        </p:nvSpPr>
        <p:spPr>
          <a:xfrm>
            <a:off x="4496433" y="513948"/>
            <a:ext cx="317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TEMEL SORU-1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161368E9-32DE-C54E-BA98-1A6A5676C913}"/>
              </a:ext>
            </a:extLst>
          </p:cNvPr>
          <p:cNvSpPr/>
          <p:nvPr/>
        </p:nvSpPr>
        <p:spPr>
          <a:xfrm>
            <a:off x="3407315" y="1538583"/>
            <a:ext cx="53510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Sabit makarada bulunan P cismi F kuvveti ile dengelenmiştir.</a:t>
            </a:r>
          </a:p>
          <a:p>
            <a:pPr marL="342900" indent="-342900">
              <a:spcAft>
                <a:spcPts val="0"/>
              </a:spcAft>
              <a:buAutoNum type="arabicPlain" startAt="100"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lain" startAt="100"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Buna göre;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Dengeleyen kuvvet değeri P cisminin ağırlığına eşittir.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Yükü 2 m yukarıya çıkarabilmek için F kuvvetinin 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bulunduğu ip 2 m aşağıya çekilmelidir.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Asla işten kolaylık sağlamaz.</a:t>
            </a:r>
          </a:p>
          <a:p>
            <a:pPr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bilgilerinden hangileri doğrudur?</a:t>
            </a:r>
          </a:p>
          <a:p>
            <a:pPr>
              <a:spcAft>
                <a:spcPts val="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lphaUcParenR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Yalnız I               B) I ve II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II ve III                 D) I, II ve III</a:t>
            </a:r>
          </a:p>
        </p:txBody>
      </p:sp>
      <p:sp>
        <p:nvSpPr>
          <p:cNvPr id="7" name="Yuvarlatılmış Dikdörtgen 6">
            <a:extLst>
              <a:ext uri="{FF2B5EF4-FFF2-40B4-BE49-F238E27FC236}">
                <a16:creationId xmlns:a16="http://schemas.microsoft.com/office/drawing/2014/main" id="{BC9621E3-49E4-0A43-B66A-EB47FBE024B6}"/>
              </a:ext>
            </a:extLst>
          </p:cNvPr>
          <p:cNvSpPr/>
          <p:nvPr/>
        </p:nvSpPr>
        <p:spPr>
          <a:xfrm>
            <a:off x="487846" y="1024569"/>
            <a:ext cx="9614621" cy="477030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B44283F-9596-864D-95C4-9AD504D0C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074" y="5794872"/>
            <a:ext cx="2840926" cy="9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4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4FA78103-17B7-F744-9695-82BC8C89878C}"/>
              </a:ext>
            </a:extLst>
          </p:cNvPr>
          <p:cNvSpPr/>
          <p:nvPr/>
        </p:nvSpPr>
        <p:spPr>
          <a:xfrm>
            <a:off x="293782" y="309116"/>
            <a:ext cx="7550227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Hareketli Makara </a:t>
            </a:r>
            <a:endParaRPr lang="tr-TR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Kendi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çevresinde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dönerken aynı zamanda yük ile beraber aşağı veya yukarı hareket eden makaralar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hareketli makara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olarak adlandırılır.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Hareketli makaralar kuvvetin büyüklüğünü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değiştirmek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amacıyla</a:t>
            </a:r>
            <a:b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kullanılır.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Makara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ağırlığının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ihmal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edildiği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bir hareketli makara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düzeneğinde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taşınan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yükün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ağırlığının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yarısı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büyüklüğünde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bir kuvvet uygulanarak yük kolaylıkla kaldırılabilir. Yani kuvvetten iki kat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kazanc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̧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sağlanır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Yükün kaldırılmak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istendiği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yüksekliğin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iki katı kadar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çekilmesi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gerekmektedir. Yandaki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görselde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yüku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̈ 1 metre kaldırabilmek için ipin 2 metre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çekildiği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görülmektedir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Hareketli makaralarda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işten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ya da enerjiden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kazanc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̧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sağlanmadığını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söyleyebiliriz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Kullanılan makaranın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ağırlığı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uygulanacak kuvvetin büyüklüğünü etkiler.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dirty="0"/>
              <a:t>Hareketli makaralar, hurdalıklarda, </a:t>
            </a:r>
            <a:r>
              <a:rPr lang="tr-TR" dirty="0" err="1"/>
              <a:t>inşaatlarda</a:t>
            </a:r>
            <a:r>
              <a:rPr lang="tr-TR" dirty="0"/>
              <a:t> ve fabrikalarda </a:t>
            </a:r>
            <a:r>
              <a:rPr lang="tr-TR" dirty="0" err="1"/>
              <a:t>ağır</a:t>
            </a:r>
            <a:r>
              <a:rPr lang="tr-TR" dirty="0"/>
              <a:t> </a:t>
            </a:r>
            <a:r>
              <a:rPr lang="tr-TR" dirty="0" err="1"/>
              <a:t>yüklerin</a:t>
            </a:r>
            <a:r>
              <a:rPr lang="tr-TR" dirty="0"/>
              <a:t> </a:t>
            </a:r>
            <a:r>
              <a:rPr lang="tr-TR" dirty="0" err="1"/>
              <a:t>taşınmasında</a:t>
            </a:r>
            <a:r>
              <a:rPr lang="tr-TR" dirty="0"/>
              <a:t> kullanılan </a:t>
            </a:r>
            <a:r>
              <a:rPr lang="tr-TR" dirty="0" err="1"/>
              <a:t>vinçlerin</a:t>
            </a:r>
            <a:r>
              <a:rPr lang="tr-TR" dirty="0"/>
              <a:t> yapısında bulunur. </a:t>
            </a:r>
            <a:r>
              <a:rPr lang="tr-TR" dirty="0" err="1"/>
              <a:t>Çünku</a:t>
            </a:r>
            <a:r>
              <a:rPr lang="tr-TR" dirty="0"/>
              <a:t>̈ bu makaralarla kuvvetten </a:t>
            </a:r>
            <a:r>
              <a:rPr lang="tr-TR" dirty="0" err="1"/>
              <a:t>kazanc</a:t>
            </a:r>
            <a:r>
              <a:rPr lang="tr-TR" dirty="0"/>
              <a:t>̧ </a:t>
            </a:r>
            <a:r>
              <a:rPr lang="tr-TR" dirty="0" err="1"/>
              <a:t>sağlanır</a:t>
            </a:r>
            <a:r>
              <a:rPr lang="tr-TR" dirty="0"/>
              <a:t>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693CC6ED-D81C-4843-B66F-E8EA4BA806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189" y="1329262"/>
            <a:ext cx="1926105" cy="3595278"/>
          </a:xfrm>
          <a:prstGeom prst="rect">
            <a:avLst/>
          </a:prstGeom>
        </p:spPr>
      </p:pic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2AF93369-CA08-A94A-8761-03D66E3F1AC6}"/>
              </a:ext>
            </a:extLst>
          </p:cNvPr>
          <p:cNvCxnSpPr/>
          <p:nvPr/>
        </p:nvCxnSpPr>
        <p:spPr>
          <a:xfrm>
            <a:off x="8451785" y="5651653"/>
            <a:ext cx="1926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ağ Küme Ayracı 10">
            <a:extLst>
              <a:ext uri="{FF2B5EF4-FFF2-40B4-BE49-F238E27FC236}">
                <a16:creationId xmlns:a16="http://schemas.microsoft.com/office/drawing/2014/main" id="{201F85BF-DE3C-2B42-B9D0-D8DB123744DB}"/>
              </a:ext>
            </a:extLst>
          </p:cNvPr>
          <p:cNvSpPr/>
          <p:nvPr/>
        </p:nvSpPr>
        <p:spPr>
          <a:xfrm>
            <a:off x="9893147" y="4693186"/>
            <a:ext cx="286439" cy="8813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5681D4ED-D391-7B46-A5F2-7D0A491E2665}"/>
              </a:ext>
            </a:extLst>
          </p:cNvPr>
          <p:cNvSpPr txBox="1"/>
          <p:nvPr/>
        </p:nvSpPr>
        <p:spPr>
          <a:xfrm>
            <a:off x="10377890" y="5001658"/>
            <a:ext cx="105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 metre</a:t>
            </a:r>
          </a:p>
        </p:txBody>
      </p:sp>
      <p:sp>
        <p:nvSpPr>
          <p:cNvPr id="13" name="Sağ Küme Ayracı 12">
            <a:extLst>
              <a:ext uri="{FF2B5EF4-FFF2-40B4-BE49-F238E27FC236}">
                <a16:creationId xmlns:a16="http://schemas.microsoft.com/office/drawing/2014/main" id="{299BFAC1-7269-2041-BB73-C914D4894E8D}"/>
              </a:ext>
            </a:extLst>
          </p:cNvPr>
          <p:cNvSpPr/>
          <p:nvPr/>
        </p:nvSpPr>
        <p:spPr>
          <a:xfrm>
            <a:off x="10499074" y="1672729"/>
            <a:ext cx="286439" cy="8813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C6EA833D-0290-5749-9A49-F7F721866318}"/>
              </a:ext>
            </a:extLst>
          </p:cNvPr>
          <p:cNvSpPr txBox="1"/>
          <p:nvPr/>
        </p:nvSpPr>
        <p:spPr>
          <a:xfrm>
            <a:off x="10785513" y="1928737"/>
            <a:ext cx="105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 metre</a:t>
            </a:r>
          </a:p>
        </p:txBody>
      </p:sp>
      <p:sp>
        <p:nvSpPr>
          <p:cNvPr id="15" name="Yukarı Ok 14">
            <a:extLst>
              <a:ext uri="{FF2B5EF4-FFF2-40B4-BE49-F238E27FC236}">
                <a16:creationId xmlns:a16="http://schemas.microsoft.com/office/drawing/2014/main" id="{466B1478-334F-794D-BEC7-354215182774}"/>
              </a:ext>
            </a:extLst>
          </p:cNvPr>
          <p:cNvSpPr/>
          <p:nvPr/>
        </p:nvSpPr>
        <p:spPr>
          <a:xfrm>
            <a:off x="10785513" y="1016252"/>
            <a:ext cx="474760" cy="7407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Yukarı Ok 15">
            <a:extLst>
              <a:ext uri="{FF2B5EF4-FFF2-40B4-BE49-F238E27FC236}">
                <a16:creationId xmlns:a16="http://schemas.microsoft.com/office/drawing/2014/main" id="{0BFC952A-17EF-0A47-97E1-C3915D607D1C}"/>
              </a:ext>
            </a:extLst>
          </p:cNvPr>
          <p:cNvSpPr/>
          <p:nvPr/>
        </p:nvSpPr>
        <p:spPr>
          <a:xfrm>
            <a:off x="10189567" y="3980244"/>
            <a:ext cx="474760" cy="7407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7" name="Resim 16">
            <a:extLst>
              <a:ext uri="{FF2B5EF4-FFF2-40B4-BE49-F238E27FC236}">
                <a16:creationId xmlns:a16="http://schemas.microsoft.com/office/drawing/2014/main" id="{F61C7CBE-1AD9-1E45-AC38-BFFD1F2EB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074" y="5855198"/>
            <a:ext cx="2840926" cy="9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10180E07-9618-334B-94B1-9758E348BB26}"/>
              </a:ext>
            </a:extLst>
          </p:cNvPr>
          <p:cNvSpPr txBox="1"/>
          <p:nvPr/>
        </p:nvSpPr>
        <p:spPr>
          <a:xfrm>
            <a:off x="4496433" y="513948"/>
            <a:ext cx="317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TEMEL SORU-2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15B2CE1-51B9-FF49-868E-F27484369A85}"/>
              </a:ext>
            </a:extLst>
          </p:cNvPr>
          <p:cNvSpPr/>
          <p:nvPr/>
        </p:nvSpPr>
        <p:spPr>
          <a:xfrm>
            <a:off x="3407315" y="1538583"/>
            <a:ext cx="535109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Sabit makarada bulunan P cismi F kuvveti ile dengelenmiştir.</a:t>
            </a:r>
          </a:p>
          <a:p>
            <a:pPr marL="342900" indent="-342900">
              <a:spcAft>
                <a:spcPts val="0"/>
              </a:spcAft>
              <a:buAutoNum type="arabicPlain" startAt="100"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lain" startAt="100"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Buna göre;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Dengeleyen kuvvet değeri P cisminin ağırlığına eşittir.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Yükü 2 m yukarıya çıkarabilmek için F kuvvetinin 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bulunduğu ip 1 m aşağıya çekilmelidir.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Kuvvetin hareket yönü ile yükün hareket yönü aynıdır.</a:t>
            </a:r>
          </a:p>
          <a:p>
            <a:pPr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bilgilerinden hangileri </a:t>
            </a:r>
            <a:r>
              <a:rPr lang="tr-T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yanlıştır?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Makara ağırlığı önemsizdir. )</a:t>
            </a:r>
          </a:p>
          <a:p>
            <a:pPr>
              <a:spcAft>
                <a:spcPts val="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lphaUcParenR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Yalnız I               B) I ve II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  I ve III                 D)  II ve III</a:t>
            </a:r>
          </a:p>
        </p:txBody>
      </p:sp>
      <p:sp>
        <p:nvSpPr>
          <p:cNvPr id="5" name="Yuvarlatılmış Dikdörtgen 4">
            <a:extLst>
              <a:ext uri="{FF2B5EF4-FFF2-40B4-BE49-F238E27FC236}">
                <a16:creationId xmlns:a16="http://schemas.microsoft.com/office/drawing/2014/main" id="{05CB5895-FD6A-EA44-BC8E-D4D22691B0AB}"/>
              </a:ext>
            </a:extLst>
          </p:cNvPr>
          <p:cNvSpPr/>
          <p:nvPr/>
        </p:nvSpPr>
        <p:spPr>
          <a:xfrm>
            <a:off x="487846" y="1024569"/>
            <a:ext cx="9614621" cy="477030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E3ED7B28-3334-DF4E-8D78-0C8D336D26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855" y="2100442"/>
            <a:ext cx="1254075" cy="211901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11966D4-2F6C-864F-8DF8-D834D8FBA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4033" y="5785900"/>
            <a:ext cx="2840926" cy="9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6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3DA46AE0-D190-774A-AF3F-F2EF5C31DE1A}"/>
              </a:ext>
            </a:extLst>
          </p:cNvPr>
          <p:cNvSpPr txBox="1"/>
          <p:nvPr/>
        </p:nvSpPr>
        <p:spPr>
          <a:xfrm>
            <a:off x="4496433" y="513948"/>
            <a:ext cx="317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TEMEL SORU-3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C1B72373-9916-5248-A326-77CDD40177A0}"/>
              </a:ext>
            </a:extLst>
          </p:cNvPr>
          <p:cNvSpPr/>
          <p:nvPr/>
        </p:nvSpPr>
        <p:spPr>
          <a:xfrm>
            <a:off x="4256530" y="1286061"/>
            <a:ext cx="60772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Ağırlığı ihmal edilmiş makaralar yardımıyla P cisimleri belirtilen  kuvvetler  ile dengelenmiştir.</a:t>
            </a:r>
          </a:p>
          <a:p>
            <a:pPr marL="342900" indent="-342900">
              <a:spcAft>
                <a:spcPts val="0"/>
              </a:spcAft>
              <a:buAutoNum type="arabicPlain" startAt="100"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lain" startAt="100"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Buna göre;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Sistemleri dengeleyen kuvvet değerleri arasında 2 &gt; 1 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ilişkisi vardır.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Yükleri  2 m yukarıya çıkarabilmek için F kuvvetlerinin bağlı oldukları iplerin çekilme miktarları arasında 2 &gt; 1 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ilişkisi vardır.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Her iki sistemdeki sabit makara sayısı eşittir.</a:t>
            </a:r>
          </a:p>
          <a:p>
            <a:pPr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bilgilerinden hangileri doğrudur?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Makara ağırlığı önemsizdir. )</a:t>
            </a:r>
          </a:p>
          <a:p>
            <a:pPr>
              <a:spcAft>
                <a:spcPts val="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lphaUcParenR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Yalnız I               B)   I ve II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 I ve III                 D)   II ve III</a:t>
            </a:r>
          </a:p>
        </p:txBody>
      </p:sp>
      <p:sp>
        <p:nvSpPr>
          <p:cNvPr id="6" name="Yuvarlatılmış Dikdörtgen 5">
            <a:extLst>
              <a:ext uri="{FF2B5EF4-FFF2-40B4-BE49-F238E27FC236}">
                <a16:creationId xmlns:a16="http://schemas.microsoft.com/office/drawing/2014/main" id="{A74CD435-2A80-0445-A864-CAA5C6279050}"/>
              </a:ext>
            </a:extLst>
          </p:cNvPr>
          <p:cNvSpPr/>
          <p:nvPr/>
        </p:nvSpPr>
        <p:spPr>
          <a:xfrm>
            <a:off x="308472" y="1024569"/>
            <a:ext cx="10025349" cy="477030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16CDACFB-261D-724A-A3E6-A4A51DFD9D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46" y="2052173"/>
            <a:ext cx="3226674" cy="2492142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4C40314E-BA5A-5D41-BE23-1EB4C450E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074" y="5794870"/>
            <a:ext cx="2840926" cy="9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75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865E1FD-4833-F840-B5DF-27E7489A5038}"/>
              </a:ext>
            </a:extLst>
          </p:cNvPr>
          <p:cNvSpPr/>
          <p:nvPr/>
        </p:nvSpPr>
        <p:spPr>
          <a:xfrm>
            <a:off x="169692" y="8689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>
                <a:latin typeface="Helvetica" pitchFamily="2" charset="0"/>
              </a:rPr>
              <a:t>                            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PALANGALAR</a:t>
            </a:r>
          </a:p>
          <a:p>
            <a:r>
              <a:rPr lang="tr-TR" dirty="0">
                <a:latin typeface="Helvetica" pitchFamily="2" charset="0"/>
              </a:rPr>
              <a:t>Sabit ve hareketli makaralardan oluşan sistemlere </a:t>
            </a:r>
            <a:r>
              <a:rPr lang="tr-TR" b="1" dirty="0">
                <a:latin typeface="Helvetica" pitchFamily="2" charset="0"/>
              </a:rPr>
              <a:t>palanga </a:t>
            </a:r>
            <a:r>
              <a:rPr lang="tr-TR" dirty="0">
                <a:latin typeface="Helvetica" pitchFamily="2" charset="0"/>
              </a:rPr>
              <a:t>adı verilir. Palangalarda makara sayısı ve ipin </a:t>
            </a:r>
            <a:r>
              <a:rPr lang="tr-TR" dirty="0" err="1">
                <a:latin typeface="Helvetica" pitchFamily="2" charset="0"/>
              </a:rPr>
              <a:t>bağlanıs</a:t>
            </a:r>
            <a:r>
              <a:rPr lang="tr-TR" dirty="0">
                <a:latin typeface="Helvetica" pitchFamily="2" charset="0"/>
              </a:rPr>
              <a:t>̧ </a:t>
            </a:r>
            <a:r>
              <a:rPr lang="tr-TR" dirty="0" err="1">
                <a:latin typeface="Helvetica" pitchFamily="2" charset="0"/>
              </a:rPr>
              <a:t>şekline</a:t>
            </a:r>
            <a:r>
              <a:rPr lang="tr-TR" dirty="0">
                <a:latin typeface="Helvetica" pitchFamily="2" charset="0"/>
              </a:rPr>
              <a:t> göre kuvvet kazancı </a:t>
            </a:r>
            <a:r>
              <a:rPr lang="tr-TR" dirty="0" err="1">
                <a:latin typeface="Helvetica" pitchFamily="2" charset="0"/>
              </a:rPr>
              <a:t>değişebilir</a:t>
            </a:r>
            <a:r>
              <a:rPr lang="tr-TR" dirty="0">
                <a:latin typeface="Helvetica" pitchFamily="2" charset="0"/>
              </a:rPr>
              <a:t>. </a:t>
            </a:r>
          </a:p>
          <a:p>
            <a:endParaRPr lang="tr-TR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F7C27ACB-CBE0-7E4F-B743-2B215A1218F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33" y="1619217"/>
            <a:ext cx="3719111" cy="2977986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BD12C57F-5984-9249-9F0A-721BD3F8AC81}"/>
              </a:ext>
            </a:extLst>
          </p:cNvPr>
          <p:cNvSpPr txBox="1"/>
          <p:nvPr/>
        </p:nvSpPr>
        <p:spPr>
          <a:xfrm>
            <a:off x="6640265" y="1521235"/>
            <a:ext cx="63016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Şekildeki ağırlığı önemsiz makaralar ile oluşturulan</a:t>
            </a:r>
          </a:p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palangalar incelendiğinde;</a:t>
            </a:r>
          </a:p>
          <a:p>
            <a:endParaRPr lang="tr-TR" dirty="0"/>
          </a:p>
          <a:p>
            <a:r>
              <a:rPr lang="tr-TR" dirty="0"/>
              <a:t>1.Palanga;</a:t>
            </a:r>
          </a:p>
          <a:p>
            <a:pPr marL="285750" indent="-285750">
              <a:buFontTx/>
              <a:buChar char="-"/>
            </a:pPr>
            <a:r>
              <a:rPr lang="tr-TR" dirty="0"/>
              <a:t>2 sabit ve 1 hareketli makara bulunmaktadır.</a:t>
            </a:r>
          </a:p>
          <a:p>
            <a:pPr marL="285750" indent="-285750">
              <a:buFontTx/>
              <a:buChar char="-"/>
            </a:pPr>
            <a:r>
              <a:rPr lang="tr-TR" dirty="0"/>
              <a:t>Dengeleyen kuvvet değeri P yükünden daha azdır.</a:t>
            </a:r>
          </a:p>
          <a:p>
            <a:pPr marL="285750" indent="-285750">
              <a:buFontTx/>
              <a:buChar char="-"/>
            </a:pPr>
            <a:r>
              <a:rPr lang="tr-TR" dirty="0"/>
              <a:t>Kuvvetin hareket yönü ile yükün hareket yönü zıttır.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r>
              <a:rPr lang="tr-TR" dirty="0"/>
              <a:t>2.Palanga;</a:t>
            </a:r>
          </a:p>
          <a:p>
            <a:pPr marL="285750" indent="-285750">
              <a:buFontTx/>
              <a:buChar char="-"/>
            </a:pPr>
            <a:r>
              <a:rPr lang="tr-TR" dirty="0"/>
              <a:t>2 sabit ve 2 hareketli makara bulunmaktadır.</a:t>
            </a:r>
          </a:p>
          <a:p>
            <a:pPr marL="285750" indent="-285750">
              <a:buFontTx/>
              <a:buChar char="-"/>
            </a:pPr>
            <a:r>
              <a:rPr lang="tr-TR" dirty="0"/>
              <a:t>Dengeleyen kuvvet değeri P yükünden daha azdır.</a:t>
            </a:r>
          </a:p>
          <a:p>
            <a:pPr marL="285750" indent="-285750">
              <a:buFontTx/>
              <a:buChar char="-"/>
            </a:pPr>
            <a:r>
              <a:rPr lang="tr-TR" dirty="0"/>
              <a:t>Kuvvetin hareket yönü ile yükün hareket yönü aynıdır.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r>
              <a:rPr lang="tr-TR" dirty="0"/>
              <a:t>1.Palanga kuvvet kazancı =  3 </a:t>
            </a:r>
          </a:p>
          <a:p>
            <a:r>
              <a:rPr lang="tr-TR" dirty="0"/>
              <a:t>2. Palanga kuvvet kazancı = 5</a:t>
            </a:r>
          </a:p>
          <a:p>
            <a:pPr marL="285750" indent="-285750">
              <a:buFontTx/>
              <a:buChar char="-"/>
            </a:pPr>
            <a:endParaRPr lang="tr-TR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10CBCA-B416-004F-A88E-AD864F945E6E}"/>
              </a:ext>
            </a:extLst>
          </p:cNvPr>
          <p:cNvSpPr/>
          <p:nvPr/>
        </p:nvSpPr>
        <p:spPr>
          <a:xfrm>
            <a:off x="212533" y="2933135"/>
            <a:ext cx="1218283" cy="60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id="{4D72C57D-84BE-2E49-B40D-2992C6D3F80B}"/>
              </a:ext>
            </a:extLst>
          </p:cNvPr>
          <p:cNvCxnSpPr>
            <a:stCxn id="5" idx="5"/>
          </p:cNvCxnSpPr>
          <p:nvPr/>
        </p:nvCxnSpPr>
        <p:spPr>
          <a:xfrm>
            <a:off x="1252403" y="3450326"/>
            <a:ext cx="376717" cy="15214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>
            <a:extLst>
              <a:ext uri="{FF2B5EF4-FFF2-40B4-BE49-F238E27FC236}">
                <a16:creationId xmlns:a16="http://schemas.microsoft.com/office/drawing/2014/main" id="{98654DF7-867C-6F42-A333-09DEC4AD980B}"/>
              </a:ext>
            </a:extLst>
          </p:cNvPr>
          <p:cNvSpPr txBox="1"/>
          <p:nvPr/>
        </p:nvSpPr>
        <p:spPr>
          <a:xfrm>
            <a:off x="0" y="4898093"/>
            <a:ext cx="3102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Yükü dengeleyen ip sayısı 3’dür Yani kuvvetten 3 kat kazanç sağlar.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916D49E-8244-734F-A2FA-61DDBFCEFD9A}"/>
              </a:ext>
            </a:extLst>
          </p:cNvPr>
          <p:cNvSpPr/>
          <p:nvPr/>
        </p:nvSpPr>
        <p:spPr>
          <a:xfrm>
            <a:off x="2306807" y="2844399"/>
            <a:ext cx="1286528" cy="60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id="{0B6A3245-541C-304B-8B48-7A47D1FE6233}"/>
              </a:ext>
            </a:extLst>
          </p:cNvPr>
          <p:cNvCxnSpPr/>
          <p:nvPr/>
        </p:nvCxnSpPr>
        <p:spPr>
          <a:xfrm>
            <a:off x="3465721" y="3296091"/>
            <a:ext cx="376717" cy="15214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29D9249-CC4A-A94F-B0AC-FF5810BE1C7A}"/>
              </a:ext>
            </a:extLst>
          </p:cNvPr>
          <p:cNvSpPr txBox="1"/>
          <p:nvPr/>
        </p:nvSpPr>
        <p:spPr>
          <a:xfrm>
            <a:off x="3259156" y="4927708"/>
            <a:ext cx="3102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Yükü dengeleyen ip sayısı 5’dir Yani kuvvetten 5 kat kazanç sağlar.</a:t>
            </a:r>
          </a:p>
        </p:txBody>
      </p:sp>
      <p:sp>
        <p:nvSpPr>
          <p:cNvPr id="12" name="Sağ Küme Ayracı 11">
            <a:extLst>
              <a:ext uri="{FF2B5EF4-FFF2-40B4-BE49-F238E27FC236}">
                <a16:creationId xmlns:a16="http://schemas.microsoft.com/office/drawing/2014/main" id="{5F37C0EF-0105-1E4F-A314-F488FB911D6B}"/>
              </a:ext>
            </a:extLst>
          </p:cNvPr>
          <p:cNvSpPr/>
          <p:nvPr/>
        </p:nvSpPr>
        <p:spPr>
          <a:xfrm>
            <a:off x="5827923" y="1564221"/>
            <a:ext cx="812342" cy="44813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8C87BC1D-8308-0743-A32B-67B745950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021" y="5821423"/>
            <a:ext cx="2840926" cy="9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2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657A35FC-806D-EB41-BDED-B9B9183F7A60}"/>
              </a:ext>
            </a:extLst>
          </p:cNvPr>
          <p:cNvSpPr txBox="1"/>
          <p:nvPr/>
        </p:nvSpPr>
        <p:spPr>
          <a:xfrm>
            <a:off x="4496433" y="513948"/>
            <a:ext cx="317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TEMEL SORU-4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8DE43ED-0D3A-D04A-B35E-61BAAFFA9F64}"/>
              </a:ext>
            </a:extLst>
          </p:cNvPr>
          <p:cNvSpPr/>
          <p:nvPr/>
        </p:nvSpPr>
        <p:spPr>
          <a:xfrm>
            <a:off x="4145445" y="1286061"/>
            <a:ext cx="535109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Ağırlığı ihmal edilmiş makaralar yardımıyla P cisimleri belirtilen  kuvvetler  ile dengelenmiştir.</a:t>
            </a:r>
          </a:p>
          <a:p>
            <a:pPr>
              <a:spcAft>
                <a:spcPts val="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lain" startAt="100"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Buna göre;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Dengeleyen kuvvet değeri eşittir.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Yükü 2 m yukarıya çıkarabilmek için F kuvvetinin 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bulunduğu iplerin çekilme miktarları arasında 2 &gt; 1 ilişkisi vardır.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Sabit ve hareketli makara sayıları eşittir.</a:t>
            </a:r>
          </a:p>
          <a:p>
            <a:pPr>
              <a:spcAft>
                <a:spcPts val="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bilgilerinden hangileri </a:t>
            </a:r>
            <a:r>
              <a:rPr lang="tr-T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yanlıştır?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Makara ağırlığı önemsizdir. )</a:t>
            </a:r>
          </a:p>
          <a:p>
            <a:pPr>
              <a:spcAft>
                <a:spcPts val="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lphaUcParenR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Yalnız I               B) I ve II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) I ve III                 D)  II ve III</a:t>
            </a:r>
          </a:p>
        </p:txBody>
      </p:sp>
      <p:sp>
        <p:nvSpPr>
          <p:cNvPr id="4" name="Yuvarlatılmış Dikdörtgen 3">
            <a:extLst>
              <a:ext uri="{FF2B5EF4-FFF2-40B4-BE49-F238E27FC236}">
                <a16:creationId xmlns:a16="http://schemas.microsoft.com/office/drawing/2014/main" id="{B6CF25B2-45AE-D34A-9E53-6075520C7309}"/>
              </a:ext>
            </a:extLst>
          </p:cNvPr>
          <p:cNvSpPr/>
          <p:nvPr/>
        </p:nvSpPr>
        <p:spPr>
          <a:xfrm>
            <a:off x="487846" y="1024569"/>
            <a:ext cx="10363768" cy="477030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77C119C-C72B-9F41-964E-C30CB2EF3B8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30" y="2168640"/>
            <a:ext cx="2371261" cy="1896584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84612C92-398E-FF41-9298-9E973AF00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540" y="5845392"/>
            <a:ext cx="2695460" cy="93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3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873</Words>
  <Application>Microsoft Macintosh PowerPoint</Application>
  <PresentationFormat>Geniş ekran</PresentationFormat>
  <Paragraphs>112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tarık ölmez</dc:creator>
  <cp:lastModifiedBy>tarık ölmez</cp:lastModifiedBy>
  <cp:revision>11</cp:revision>
  <cp:lastPrinted>2019-02-03T11:34:14Z</cp:lastPrinted>
  <dcterms:created xsi:type="dcterms:W3CDTF">2019-02-03T10:48:32Z</dcterms:created>
  <dcterms:modified xsi:type="dcterms:W3CDTF">2019-02-03T11:44:20Z</dcterms:modified>
</cp:coreProperties>
</file>