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0EE4-BA42-467F-A5ED-6A38B0B7D460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DB-51AE-4A65-83F3-257C29E2C9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292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0EE4-BA42-467F-A5ED-6A38B0B7D460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DB-51AE-4A65-83F3-257C29E2C9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02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0EE4-BA42-467F-A5ED-6A38B0B7D460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DB-51AE-4A65-83F3-257C29E2C9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10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0EE4-BA42-467F-A5ED-6A38B0B7D460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DB-51AE-4A65-83F3-257C29E2C9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502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0EE4-BA42-467F-A5ED-6A38B0B7D460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DB-51AE-4A65-83F3-257C29E2C9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183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0EE4-BA42-467F-A5ED-6A38B0B7D460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DB-51AE-4A65-83F3-257C29E2C9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928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0EE4-BA42-467F-A5ED-6A38B0B7D460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DB-51AE-4A65-83F3-257C29E2C9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1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0EE4-BA42-467F-A5ED-6A38B0B7D460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DB-51AE-4A65-83F3-257C29E2C9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7153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0EE4-BA42-467F-A5ED-6A38B0B7D460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DB-51AE-4A65-83F3-257C29E2C9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822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0EE4-BA42-467F-A5ED-6A38B0B7D460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DB-51AE-4A65-83F3-257C29E2C9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2209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B0EE4-BA42-467F-A5ED-6A38B0B7D460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ECBDB-51AE-4A65-83F3-257C29E2C9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183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0EE4-BA42-467F-A5ED-6A38B0B7D460}" type="datetimeFigureOut">
              <a:rPr lang="tr-TR" smtClean="0"/>
              <a:t>25.05.2016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ECBDB-51AE-4A65-83F3-257C29E2C9A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46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8"/>
            <a:ext cx="8435280" cy="6336704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A. DÜNYA’NIN ŞEKLİ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sz="2800" dirty="0" smtClean="0"/>
              <a:t>Dünya, kutuplardan hafifçe basık, Ekvator’dan şişkin kendine has bir şekle sahiptir. Buna geoit denir. Dünya’nın geoit şekli, kendi ekseni etrafında dönüşü sırasında oluşan, merkez kaç kuvvetiyle savrulması sonucu meydana gelmiştir.</a:t>
            </a:r>
          </a:p>
          <a:p>
            <a:pPr marL="0" indent="0" algn="just">
              <a:buNone/>
            </a:pP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140968"/>
            <a:ext cx="3240360" cy="3396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87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9046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sz="3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Dünya’nın Güneş Etrafındaki Dönüşünün Sonuçları</a:t>
            </a:r>
          </a:p>
          <a:p>
            <a:pPr algn="just"/>
            <a:r>
              <a:rPr lang="tr-TR" sz="3000" dirty="0" smtClean="0"/>
              <a:t>Mevsimlerin oluşmasına ve değişmesine neden olur.</a:t>
            </a:r>
          </a:p>
          <a:p>
            <a:pPr algn="just"/>
            <a:r>
              <a:rPr lang="tr-TR" sz="3000" dirty="0" smtClean="0"/>
              <a:t>Mevsimlik sıcaklık farkları meydana gelir.</a:t>
            </a:r>
          </a:p>
          <a:p>
            <a:pPr algn="just"/>
            <a:r>
              <a:rPr lang="tr-TR" sz="3000" dirty="0" smtClean="0"/>
              <a:t>Kara ve denizler arasında sıcaklık farkları oluşur.</a:t>
            </a:r>
          </a:p>
          <a:p>
            <a:pPr algn="just"/>
            <a:r>
              <a:rPr lang="tr-TR" sz="3000" dirty="0" smtClean="0"/>
              <a:t>Muson rüzgârları meydana gelir.</a:t>
            </a:r>
          </a:p>
          <a:p>
            <a:pPr algn="just"/>
            <a:r>
              <a:rPr lang="tr-TR" sz="3000" dirty="0" smtClean="0"/>
              <a:t>Gece - gündüz uzunlukları değişir.</a:t>
            </a:r>
          </a:p>
          <a:p>
            <a:pPr algn="just"/>
            <a:r>
              <a:rPr lang="tr-TR" sz="3000" dirty="0" smtClean="0"/>
              <a:t>Güneş’in ufuk üzerinde doğduğu yer ve saat ile, güneşin ufukta battığı yer ve saat değişir.</a:t>
            </a:r>
          </a:p>
          <a:p>
            <a:pPr algn="just"/>
            <a:r>
              <a:rPr lang="tr-TR" sz="3000" dirty="0" smtClean="0"/>
              <a:t>Güneş ışınlarının yeryüzüne düşme açıları değişir.</a:t>
            </a:r>
          </a:p>
          <a:p>
            <a:pPr algn="just"/>
            <a:r>
              <a:rPr lang="tr-TR" sz="3000" dirty="0" smtClean="0"/>
              <a:t>Cisimlerin gölge boyları değişir.</a:t>
            </a:r>
          </a:p>
          <a:p>
            <a:pPr algn="just"/>
            <a:r>
              <a:rPr lang="tr-TR" sz="3000" dirty="0" smtClean="0"/>
              <a:t>Aydınlanma çemberi mevsimlere göre yer değiştirir.</a:t>
            </a:r>
          </a:p>
          <a:p>
            <a:pPr algn="just"/>
            <a:r>
              <a:rPr lang="tr-TR" sz="3000" dirty="0" smtClean="0"/>
              <a:t>Güneş ışınları yıl boyunca dönencelere bir kez, dönenceler arasına iki kez dik düşer.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813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6048672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Dünya’nın Eksen Eğikliği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sz="2800" dirty="0" smtClean="0"/>
              <a:t>Dünya’nın elips şeklindeki yörüngesinden geçen düzleme </a:t>
            </a:r>
            <a:r>
              <a:rPr lang="tr-TR" sz="2800" dirty="0" err="1" smtClean="0"/>
              <a:t>Ekliptik</a:t>
            </a:r>
            <a:r>
              <a:rPr lang="tr-TR" sz="2800" dirty="0" smtClean="0"/>
              <a:t> (yörünge) düzlemi, Ekvator’dan geçen düzleme ise Ekvator düzlemi denir.</a:t>
            </a:r>
          </a:p>
          <a:p>
            <a:pPr marL="0" indent="0" algn="just">
              <a:buNone/>
            </a:pPr>
            <a:endParaRPr lang="tr-TR" sz="2800" dirty="0" smtClean="0"/>
          </a:p>
          <a:p>
            <a:pPr marL="0" indent="0" algn="just">
              <a:buNone/>
            </a:pPr>
            <a:endParaRPr lang="tr-T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0276"/>
            <a:ext cx="5904656" cy="4471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190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</a:p>
          <a:p>
            <a:pPr marL="0" indent="0" algn="just">
              <a:buNone/>
            </a:pPr>
            <a:r>
              <a:rPr lang="tr-TR" sz="2800" dirty="0"/>
              <a:t>	</a:t>
            </a:r>
            <a:r>
              <a:rPr lang="tr-TR" sz="2800" dirty="0" smtClean="0"/>
              <a:t>Bu iki düzlem birbiriyle çakışmaz. Çünkü, Dünya’nın ekseni </a:t>
            </a:r>
            <a:r>
              <a:rPr lang="tr-TR" sz="2800" dirty="0" err="1" smtClean="0"/>
              <a:t>ekliptik</a:t>
            </a:r>
            <a:r>
              <a:rPr lang="tr-TR" sz="2800" dirty="0" smtClean="0"/>
              <a:t> düzleme tam dik değildir. Başka bir ifadeyle, Dünya ekseni ile </a:t>
            </a:r>
            <a:r>
              <a:rPr lang="tr-TR" sz="2800" dirty="0" err="1" smtClean="0"/>
              <a:t>ekliptik</a:t>
            </a:r>
            <a:r>
              <a:rPr lang="tr-TR" sz="2800" dirty="0" smtClean="0"/>
              <a:t> düzlemi arasında 66° 33’, Ekvator düzlemi ile </a:t>
            </a:r>
            <a:r>
              <a:rPr lang="tr-TR" sz="2800" dirty="0" err="1" smtClean="0"/>
              <a:t>ekliptik</a:t>
            </a:r>
            <a:r>
              <a:rPr lang="tr-TR" sz="2800" dirty="0" smtClean="0"/>
              <a:t> düzlemi arasında 23° 27’ </a:t>
            </a:r>
            <a:r>
              <a:rPr lang="tr-TR" sz="2800" dirty="0" err="1" smtClean="0"/>
              <a:t>lık</a:t>
            </a:r>
            <a:r>
              <a:rPr lang="tr-TR" sz="2800" dirty="0" smtClean="0"/>
              <a:t> bir açı vardır.</a:t>
            </a:r>
          </a:p>
          <a:p>
            <a:pPr marL="0" indent="0" algn="just">
              <a:buNone/>
            </a:pPr>
            <a:r>
              <a:rPr lang="tr-TR" sz="2800" dirty="0" smtClean="0"/>
              <a:t>	İşte yukarıda, Dünya’nın Güneş etrafındaki hareketinin sonuçlarında sayılanların asıl nedeni, Dünya’nın ekseninin eğik olmasıdır. Buradan, “Dünya’nın Güneş çevresinde dönüşünün sonuçları, eksen eğikliği ile birlikte ortaya çıkar” sonucunu çıkarabiliriz.</a:t>
            </a:r>
          </a:p>
          <a:p>
            <a:pPr marL="0" indent="0" algn="just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954552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Dünya ekseninin 23°27’ eğik oluşunun sonuçları şunlardır:</a:t>
            </a:r>
          </a:p>
          <a:p>
            <a:pPr algn="just"/>
            <a:r>
              <a:rPr lang="tr-TR" dirty="0" smtClean="0"/>
              <a:t>Güneş ışınlarının yeryüzüne düşme açısı yıl boyunca değişir.</a:t>
            </a:r>
          </a:p>
          <a:p>
            <a:pPr algn="just"/>
            <a:r>
              <a:rPr lang="tr-TR" dirty="0" smtClean="0"/>
              <a:t>Güneş’in doğuş ve batış saatleri ile yerleri değişir.</a:t>
            </a:r>
          </a:p>
          <a:p>
            <a:pPr algn="just"/>
            <a:r>
              <a:rPr lang="tr-TR" dirty="0" smtClean="0"/>
              <a:t>Aydınlanma çemberinin sınırı mevsimlere göre değişir.</a:t>
            </a:r>
          </a:p>
          <a:p>
            <a:pPr algn="just"/>
            <a:r>
              <a:rPr lang="tr-TR" dirty="0" smtClean="0"/>
              <a:t>Mevsimlerin oluşumuna neden olur.</a:t>
            </a:r>
          </a:p>
          <a:p>
            <a:pPr algn="just"/>
            <a:r>
              <a:rPr lang="tr-TR" dirty="0" smtClean="0"/>
              <a:t>21 Aralık’ta Güney Yarım Küre’nin, 21 Haziran’da ise, Kuzey Yarım Küre’nin Güneş’e daha dönük olmasına neden olur.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2531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01008"/>
            <a:ext cx="3744416" cy="333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6192688"/>
          </a:xfrm>
        </p:spPr>
        <p:txBody>
          <a:bodyPr/>
          <a:lstStyle/>
          <a:p>
            <a:pPr algn="just"/>
            <a:r>
              <a:rPr lang="tr-TR" sz="2800" dirty="0" smtClean="0"/>
              <a:t>Gece ile gündüz süreleri arasındaki farkın, Ekvator’dan kutuplara gidildikçe artmasına neden olur.</a:t>
            </a:r>
          </a:p>
          <a:p>
            <a:pPr algn="just"/>
            <a:r>
              <a:rPr lang="tr-TR" sz="2800" dirty="0" smtClean="0"/>
              <a:t>Ekvator çizgisi üzerinde yıl boyunca gece ve gündüz süreleri değişmez.</a:t>
            </a:r>
          </a:p>
          <a:p>
            <a:pPr algn="just"/>
            <a:r>
              <a:rPr lang="tr-TR" sz="2800" dirty="0" smtClean="0"/>
              <a:t>Yıl içinde cisimlerin gölge uzunlukları değişir.</a:t>
            </a:r>
          </a:p>
          <a:p>
            <a:pPr algn="just"/>
            <a:r>
              <a:rPr lang="tr-TR" sz="2800" dirty="0" smtClean="0"/>
              <a:t>Dönencelerin ve kutup dairelerinin sınırlarını belirleyerek, matematik iklim kuşaklarının oluşumuna neden olur.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7699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6336704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MEVSİMLER ve ÖZELLİKLERİ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sz="2800" dirty="0" smtClean="0"/>
              <a:t>Dünya’nın Güneş etrafında dönmesi ve eksen eğikliğine bağlı olarak dört önemli gün ortaya çıkar. Bu günler aynı zamanda mevsimlerin başlangıcıdır.</a:t>
            </a:r>
          </a:p>
          <a:p>
            <a:pPr marL="0" indent="0" algn="just">
              <a:buNone/>
            </a:pPr>
            <a:r>
              <a:rPr lang="tr-TR" sz="2800" dirty="0" smtClean="0"/>
              <a:t>	21 Mart ve 23 Eylül tarihlerine ekinoks (gece - gündüz eşitliği) tarihleri, 21 Aralık ve 21 Haziran tarihlerine de </a:t>
            </a:r>
            <a:r>
              <a:rPr lang="tr-TR" sz="2800" dirty="0" err="1" smtClean="0"/>
              <a:t>solstis</a:t>
            </a:r>
            <a:r>
              <a:rPr lang="tr-TR" sz="2800" dirty="0" smtClean="0"/>
              <a:t> (gündönümü) tarihleri denir.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21 HAZİRAN 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998" y="3526302"/>
            <a:ext cx="4608511" cy="3051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ağ Ok 3"/>
          <p:cNvSpPr/>
          <p:nvPr/>
        </p:nvSpPr>
        <p:spPr>
          <a:xfrm>
            <a:off x="2555776" y="4149080"/>
            <a:ext cx="1080120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863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32656"/>
            <a:ext cx="8424936" cy="6120680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a. Kuzey Yarım Küre</a:t>
            </a:r>
          </a:p>
          <a:p>
            <a:pPr algn="just"/>
            <a:r>
              <a:rPr lang="tr-TR" sz="2800" dirty="0" smtClean="0"/>
              <a:t>Güneş ışınları Yengeç </a:t>
            </a:r>
            <a:r>
              <a:rPr lang="tr-TR" sz="2800" dirty="0" err="1" smtClean="0"/>
              <a:t>Dönencesi’ne</a:t>
            </a:r>
            <a:r>
              <a:rPr lang="tr-TR" sz="2800" dirty="0" smtClean="0"/>
              <a:t> 90°lik açı ile düşer.</a:t>
            </a:r>
          </a:p>
          <a:p>
            <a:pPr algn="just"/>
            <a:r>
              <a:rPr lang="tr-TR" sz="2800" dirty="0" smtClean="0"/>
              <a:t>Yaz mevsiminin başlangıcıdır.</a:t>
            </a:r>
          </a:p>
          <a:p>
            <a:pPr algn="just"/>
            <a:r>
              <a:rPr lang="tr-TR" sz="2800" dirty="0" smtClean="0"/>
              <a:t>En uzun gündüz, en kısa gece yaşanır.</a:t>
            </a:r>
          </a:p>
          <a:p>
            <a:pPr algn="just"/>
            <a:r>
              <a:rPr lang="tr-TR" sz="2800" dirty="0" smtClean="0"/>
              <a:t>Yengeç </a:t>
            </a:r>
            <a:r>
              <a:rPr lang="tr-TR" sz="2800" dirty="0" err="1" smtClean="0"/>
              <a:t>Dönencesi’nden</a:t>
            </a:r>
            <a:r>
              <a:rPr lang="tr-TR" sz="2800" dirty="0" smtClean="0"/>
              <a:t> kuzeye gidildikçe gündüz süresi uzar, gece süresi kısalır.</a:t>
            </a:r>
          </a:p>
          <a:p>
            <a:pPr algn="just"/>
            <a:r>
              <a:rPr lang="tr-TR" sz="2800" dirty="0" smtClean="0"/>
              <a:t>Bu tarihten itibaren gündüzler kısalmaya, geceler uzamaya başlar. Fakat 23 Eylül tarihine kadar gündüzler gecelerden uzundur.</a:t>
            </a:r>
            <a:r>
              <a:rPr lang="en-US" sz="2800" dirty="0"/>
              <a:t> </a:t>
            </a:r>
            <a:endParaRPr lang="tr-TR" sz="2800" dirty="0" smtClean="0"/>
          </a:p>
          <a:p>
            <a:pPr algn="just"/>
            <a:r>
              <a:rPr lang="en-US" sz="2800" dirty="0" err="1" smtClean="0"/>
              <a:t>Aydınlanma</a:t>
            </a:r>
            <a:r>
              <a:rPr lang="en-US" sz="2800" dirty="0" smtClean="0"/>
              <a:t> </a:t>
            </a:r>
            <a:r>
              <a:rPr lang="en-US" sz="2800" dirty="0" err="1"/>
              <a:t>çemberi</a:t>
            </a:r>
            <a:r>
              <a:rPr lang="en-US" sz="2800" dirty="0"/>
              <a:t> </a:t>
            </a:r>
            <a:r>
              <a:rPr lang="en-US" sz="2800" dirty="0" err="1"/>
              <a:t>Kuzey</a:t>
            </a:r>
            <a:r>
              <a:rPr lang="en-US" sz="2800" dirty="0"/>
              <a:t> </a:t>
            </a:r>
            <a:r>
              <a:rPr lang="en-US" sz="2800" dirty="0" err="1"/>
              <a:t>Kutup</a:t>
            </a:r>
            <a:r>
              <a:rPr lang="en-US" sz="2800" dirty="0"/>
              <a:t> </a:t>
            </a:r>
            <a:r>
              <a:rPr lang="en-US" sz="2800" dirty="0" err="1"/>
              <a:t>Dairesi’ne</a:t>
            </a:r>
            <a:r>
              <a:rPr lang="en-US" sz="2800" dirty="0"/>
              <a:t> </a:t>
            </a:r>
            <a:r>
              <a:rPr lang="en-US" sz="2800" dirty="0" err="1"/>
              <a:t>teğet</a:t>
            </a:r>
            <a:r>
              <a:rPr lang="en-US" sz="2800" dirty="0"/>
              <a:t> </a:t>
            </a:r>
            <a:r>
              <a:rPr lang="en-US" sz="2800" dirty="0" err="1"/>
              <a:t>geçer</a:t>
            </a:r>
            <a:r>
              <a:rPr lang="en-US" sz="2800" dirty="0"/>
              <a:t>.</a:t>
            </a:r>
            <a:endParaRPr lang="tr-TR" sz="2800" dirty="0"/>
          </a:p>
          <a:p>
            <a:pPr algn="just"/>
            <a:endParaRPr lang="tr-TR" sz="2800" dirty="0" smtClean="0"/>
          </a:p>
          <a:p>
            <a:pPr algn="just"/>
            <a:endParaRPr lang="tr-TR" sz="2800" dirty="0" smtClean="0"/>
          </a:p>
          <a:p>
            <a:pPr marL="0" indent="0" algn="just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83566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206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sz="2600" dirty="0" smtClean="0"/>
              <a:t>Yengeç </a:t>
            </a:r>
            <a:r>
              <a:rPr lang="tr-TR" sz="2600" dirty="0" err="1" smtClean="0"/>
              <a:t>Dönencesi’nin</a:t>
            </a:r>
            <a:r>
              <a:rPr lang="tr-TR" sz="2600" dirty="0" smtClean="0"/>
              <a:t> kuzeyi, güneş ışınlarını yıl içerisinde alabileceği en dik açı ile alır. Bu tarihten itibaren güneş ışınlarının gelme açıları küçülmeye başlar.</a:t>
            </a:r>
          </a:p>
          <a:p>
            <a:pPr algn="just"/>
            <a:r>
              <a:rPr lang="tr-TR" sz="2600" dirty="0" smtClean="0"/>
              <a:t>Yengeç </a:t>
            </a:r>
            <a:r>
              <a:rPr lang="tr-TR" sz="2600" dirty="0" err="1" smtClean="0"/>
              <a:t>Dönencesi’nin</a:t>
            </a:r>
            <a:r>
              <a:rPr lang="tr-TR" sz="2600" dirty="0" smtClean="0"/>
              <a:t> kuzeyinde en kısa gölge yaşanır. Bu tarihten itibaren gölge boyları uzamaya başlar.</a:t>
            </a:r>
          </a:p>
          <a:p>
            <a:pPr marL="0" indent="0" algn="just">
              <a:buNone/>
            </a:pPr>
            <a:r>
              <a:rPr lang="tr-TR" sz="3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b. Güney Yarım Küre</a:t>
            </a:r>
          </a:p>
          <a:p>
            <a:pPr algn="just"/>
            <a:r>
              <a:rPr lang="tr-TR" sz="3000" dirty="0" smtClean="0"/>
              <a:t>Güneş ışınları Oğlak </a:t>
            </a:r>
            <a:r>
              <a:rPr lang="tr-TR" sz="3000" dirty="0" err="1" smtClean="0"/>
              <a:t>Dönencesi’ne</a:t>
            </a:r>
            <a:r>
              <a:rPr lang="tr-TR" sz="3000" dirty="0" smtClean="0"/>
              <a:t> 43°06’ </a:t>
            </a:r>
            <a:r>
              <a:rPr lang="tr-TR" sz="3000" dirty="0" err="1" smtClean="0"/>
              <a:t>lık</a:t>
            </a:r>
            <a:r>
              <a:rPr lang="tr-TR" sz="3000" dirty="0" smtClean="0"/>
              <a:t> açı ile düşer.</a:t>
            </a:r>
          </a:p>
          <a:p>
            <a:pPr algn="just"/>
            <a:r>
              <a:rPr lang="tr-TR" sz="3000" dirty="0" smtClean="0"/>
              <a:t>Kış mevsiminin başlangıcıdır.</a:t>
            </a:r>
          </a:p>
          <a:p>
            <a:pPr algn="just"/>
            <a:r>
              <a:rPr lang="tr-TR" sz="3000" dirty="0" smtClean="0"/>
              <a:t>En uzun gece, en kısa gündüz yaşanır.</a:t>
            </a:r>
          </a:p>
          <a:p>
            <a:pPr algn="just"/>
            <a:r>
              <a:rPr lang="tr-TR" sz="3000" dirty="0" smtClean="0"/>
              <a:t>Oğlak </a:t>
            </a:r>
            <a:r>
              <a:rPr lang="tr-TR" sz="3000" dirty="0" err="1" smtClean="0"/>
              <a:t>Dönencesi’nden</a:t>
            </a:r>
            <a:r>
              <a:rPr lang="tr-TR" sz="3000" dirty="0" smtClean="0"/>
              <a:t> güneye gidildikçe gece süresi uzar, gündüz süresi kısalır.</a:t>
            </a:r>
          </a:p>
          <a:p>
            <a:pPr algn="just"/>
            <a:r>
              <a:rPr lang="tr-TR" sz="3000" dirty="0" smtClean="0"/>
              <a:t>Bu tarihten itibaren geceler kısalmaya, gündüzler uzamaya başlar. Fakat 23 Eylül tarihine kadar geceler gündüzlerden uzundur.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8040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120680"/>
          </a:xfrm>
        </p:spPr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Aydınlanma çemberi Güney Kutup Dairesi’ne teğet geçer.</a:t>
            </a:r>
          </a:p>
          <a:p>
            <a:pPr algn="just"/>
            <a:r>
              <a:rPr lang="tr-TR" dirty="0" smtClean="0"/>
              <a:t>Oğlak </a:t>
            </a:r>
            <a:r>
              <a:rPr lang="tr-TR" dirty="0" err="1" smtClean="0"/>
              <a:t>Dönencesi’nin</a:t>
            </a:r>
            <a:r>
              <a:rPr lang="tr-TR" dirty="0" smtClean="0"/>
              <a:t> güneyi güneş ışınlarını yıl içerisinde alabileceği en dar açı ile alır. Bu tarihten itibaren güneş ışınlarının gelme açıları büyümeye başlar.</a:t>
            </a:r>
          </a:p>
          <a:p>
            <a:pPr algn="just"/>
            <a:r>
              <a:rPr lang="tr-TR" dirty="0" smtClean="0"/>
              <a:t>Oğlak </a:t>
            </a:r>
            <a:r>
              <a:rPr lang="tr-TR" dirty="0" err="1" smtClean="0"/>
              <a:t>Dönencesi’nin</a:t>
            </a:r>
            <a:r>
              <a:rPr lang="tr-TR" dirty="0" smtClean="0"/>
              <a:t> güneyinde en uzun gölge yaşanır. Bu tarihten itibaren gölge boyları kısalmaya başlar.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2683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23 EYLÜL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Kuzey ve Güney Yarım Küre</a:t>
            </a:r>
          </a:p>
          <a:p>
            <a:pPr algn="just"/>
            <a:r>
              <a:rPr lang="tr-TR" sz="3000" dirty="0" smtClean="0"/>
              <a:t>Güneş ışınları öğle vakti Ekvator’a 90°lik açı ile düşer.</a:t>
            </a:r>
          </a:p>
          <a:p>
            <a:pPr algn="just"/>
            <a:r>
              <a:rPr lang="tr-TR" sz="3000" dirty="0" smtClean="0"/>
              <a:t>Gölge boyu Ekvator’da sıfırdır.</a:t>
            </a:r>
          </a:p>
          <a:p>
            <a:pPr algn="just"/>
            <a:r>
              <a:rPr lang="tr-TR" sz="3000" dirty="0" smtClean="0"/>
              <a:t>Güneş ışınları bu tarihten itibaren Güney Yarım Küre’ye dik düşmeye başlar.</a:t>
            </a:r>
          </a:p>
          <a:p>
            <a:pPr marL="0" indent="0" algn="just">
              <a:buNone/>
            </a:pP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764704"/>
            <a:ext cx="6264696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110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32656"/>
            <a:ext cx="8352928" cy="61206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Dünya’nın Şeklinin Sonuçları</a:t>
            </a:r>
          </a:p>
          <a:p>
            <a:pPr algn="just"/>
            <a:r>
              <a:rPr lang="tr-TR" sz="2800" dirty="0" smtClean="0"/>
              <a:t>Ekvator’un uzunluğu tam bir meridyen dairesinin uzunluğundan daha fazladır.</a:t>
            </a:r>
          </a:p>
          <a:p>
            <a:pPr algn="just"/>
            <a:r>
              <a:rPr lang="tr-TR" sz="2800" dirty="0" smtClean="0"/>
              <a:t>Ekvator yarıçapı, kutuplar yarıçapına göre 21 km daha uzundur.</a:t>
            </a:r>
          </a:p>
          <a:p>
            <a:pPr algn="just"/>
            <a:r>
              <a:rPr lang="tr-TR" sz="2800" dirty="0" smtClean="0"/>
              <a:t>Dünya’nın şeklinden dolayı, güneş ışınları yeryüzüne farklı açılarla düşer.</a:t>
            </a:r>
          </a:p>
          <a:p>
            <a:pPr algn="just"/>
            <a:r>
              <a:rPr lang="tr-TR" sz="2800" dirty="0" smtClean="0"/>
              <a:t>Sıcaklık dağılışını etkiler. Ekvator’dan kutuplara doğru gidildikçe sıcaklık değerleri düşer.</a:t>
            </a:r>
          </a:p>
          <a:p>
            <a:pPr algn="just"/>
            <a:r>
              <a:rPr lang="tr-TR" sz="2800" dirty="0" smtClean="0"/>
              <a:t>Dünya’nın şeklinden dolayı, Dünya’nın bir yarısı karanlıkken diğer yarısı aydınlıktır. Aydınlanma çizgisi daire biçiminde olur. Buna aydınlanma çemberi de denir.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890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192688"/>
          </a:xfrm>
        </p:spPr>
        <p:txBody>
          <a:bodyPr>
            <a:normAutofit/>
          </a:bodyPr>
          <a:lstStyle/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Bu tarihten itibaren Kuzey Yarım Küre’de geceler, gündüzlerden uzun olmaya başlar. Güney Yarım Küre’de ise tam tersi olur.</a:t>
            </a:r>
          </a:p>
          <a:p>
            <a:pPr algn="just"/>
            <a:r>
              <a:rPr lang="tr-TR" sz="2800" dirty="0" smtClean="0"/>
              <a:t>Bu tarih Kuzey Yarım Küre’de Sonbahar, Güney Yarım Küre’de İlkbahar başlangıcıdır.</a:t>
            </a:r>
          </a:p>
          <a:p>
            <a:pPr algn="just"/>
            <a:r>
              <a:rPr lang="tr-TR" sz="2800" dirty="0" smtClean="0"/>
              <a:t>Aydınlanma çemberi kutup noktalarına teğet geçer. Bu tarihte Güneş her iki kutup noktasında da görülür.</a:t>
            </a:r>
          </a:p>
          <a:p>
            <a:pPr algn="just"/>
            <a:r>
              <a:rPr lang="tr-TR" sz="2800" dirty="0" smtClean="0"/>
              <a:t>Dünya’da gece ve gündüz birbirine eşit olur.</a:t>
            </a:r>
          </a:p>
          <a:p>
            <a:pPr algn="just"/>
            <a:r>
              <a:rPr lang="tr-TR" sz="2800" dirty="0" smtClean="0"/>
              <a:t>Bu tarih Kuzey Kutup Noktasında 6 aylık gecenin, Güney Kutup Noktasında ise 6 aylık gündüzün başlangıcıdır.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84074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612068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21 ARALIK</a:t>
            </a:r>
          </a:p>
          <a:p>
            <a:pPr marL="0" indent="0" algn="just">
              <a:buNone/>
            </a:pP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a. Kuzey Yarım Küre</a:t>
            </a:r>
          </a:p>
          <a:p>
            <a:pPr algn="just"/>
            <a:r>
              <a:rPr lang="tr-TR" dirty="0" smtClean="0"/>
              <a:t>Güneş ışınları Yengeç </a:t>
            </a:r>
            <a:r>
              <a:rPr lang="tr-TR" dirty="0" err="1" smtClean="0"/>
              <a:t>Dönencesi’ne</a:t>
            </a:r>
            <a:r>
              <a:rPr lang="tr-TR" dirty="0" smtClean="0"/>
              <a:t> 43°06’ </a:t>
            </a:r>
            <a:r>
              <a:rPr lang="tr-TR" dirty="0" err="1" smtClean="0"/>
              <a:t>lık</a:t>
            </a:r>
            <a:r>
              <a:rPr lang="tr-TR" dirty="0" smtClean="0"/>
              <a:t> açı ile gelir.</a:t>
            </a:r>
          </a:p>
          <a:p>
            <a:pPr algn="just"/>
            <a:r>
              <a:rPr lang="tr-TR" dirty="0" smtClean="0"/>
              <a:t>Kış mevsiminin başlangıcıdır.</a:t>
            </a:r>
          </a:p>
          <a:p>
            <a:pPr algn="just"/>
            <a:r>
              <a:rPr lang="tr-TR" dirty="0" smtClean="0"/>
              <a:t>En uzun gece, en kısa gündüz yaşanır.</a:t>
            </a:r>
          </a:p>
          <a:p>
            <a:pPr algn="just"/>
            <a:r>
              <a:rPr lang="tr-TR" dirty="0" smtClean="0"/>
              <a:t>Yengeç </a:t>
            </a:r>
            <a:r>
              <a:rPr lang="tr-TR" dirty="0" err="1" smtClean="0"/>
              <a:t>Dönencesi’nden</a:t>
            </a:r>
            <a:r>
              <a:rPr lang="tr-TR" dirty="0" smtClean="0"/>
              <a:t> kuzeye gidildikçe gece süresi uzar, gündüz süresi kısalır.</a:t>
            </a:r>
          </a:p>
          <a:p>
            <a:pPr marL="0" indent="0" algn="just">
              <a:buNone/>
            </a:pP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4809"/>
            <a:ext cx="5380550" cy="259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2304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91264" cy="6120680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Bu tarihten itibaren geceler kısalmaya, gündüzler uzamaya başlar. Fakat 21 Mart tarihine kadar, geceler gündüzlerden uzundur.</a:t>
            </a:r>
          </a:p>
          <a:p>
            <a:pPr algn="just"/>
            <a:r>
              <a:rPr lang="tr-TR" sz="2800" dirty="0" smtClean="0"/>
              <a:t>Aydınlanma çemberi Kuzey Kutup Dairesi’ne teğet geçer.</a:t>
            </a:r>
          </a:p>
          <a:p>
            <a:pPr algn="just"/>
            <a:r>
              <a:rPr lang="tr-TR" sz="2800" dirty="0" smtClean="0"/>
              <a:t>Yengeç Dönencesinin kuzeyi güneş ışınlarını yıl içerisinde alabileceği en dar açı ile alır. Bu tarihten itibaren güneş ışınlarının gelme açıları büyümeye başlar.</a:t>
            </a:r>
          </a:p>
          <a:p>
            <a:pPr algn="just"/>
            <a:r>
              <a:rPr lang="tr-TR" sz="2800" dirty="0" smtClean="0"/>
              <a:t>Yengeç Dönencesinin kuzeyinde en uzun gölge yaşanır. Bu tarihten itibaren gölge boyları kısalmaya başlar.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57161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tr-TR" sz="5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b. Güney Yarım Küre</a:t>
            </a:r>
          </a:p>
          <a:p>
            <a:pPr algn="just"/>
            <a:endParaRPr lang="tr-TR" sz="5100" dirty="0" smtClean="0"/>
          </a:p>
          <a:p>
            <a:pPr algn="just">
              <a:lnSpc>
                <a:spcPct val="120000"/>
              </a:lnSpc>
            </a:pPr>
            <a:r>
              <a:rPr lang="tr-TR" sz="3800" dirty="0" smtClean="0"/>
              <a:t>Güneş ışınları Oğlak Dönencesine 90° </a:t>
            </a:r>
            <a:r>
              <a:rPr lang="tr-TR" sz="3800" dirty="0" err="1" smtClean="0"/>
              <a:t>lik</a:t>
            </a:r>
            <a:r>
              <a:rPr lang="tr-TR" sz="3800" dirty="0" smtClean="0"/>
              <a:t> açı ile gelir.</a:t>
            </a:r>
          </a:p>
          <a:p>
            <a:pPr algn="just">
              <a:lnSpc>
                <a:spcPct val="120000"/>
              </a:lnSpc>
            </a:pPr>
            <a:r>
              <a:rPr lang="tr-TR" sz="3800" dirty="0" smtClean="0"/>
              <a:t>Yaz mevsiminin başlangıcıdır.</a:t>
            </a:r>
          </a:p>
          <a:p>
            <a:pPr algn="just">
              <a:lnSpc>
                <a:spcPct val="120000"/>
              </a:lnSpc>
            </a:pPr>
            <a:r>
              <a:rPr lang="tr-TR" sz="3800" dirty="0" smtClean="0"/>
              <a:t>En uzun gündüz, en kısa gece yaşanır.</a:t>
            </a:r>
          </a:p>
          <a:p>
            <a:pPr algn="just">
              <a:lnSpc>
                <a:spcPct val="120000"/>
              </a:lnSpc>
            </a:pPr>
            <a:r>
              <a:rPr lang="tr-TR" sz="3800" dirty="0" smtClean="0"/>
              <a:t>Oğlak Dönencesinden güneye gidildikçe gündüz süresi uzar, gece süresi kısalır.</a:t>
            </a:r>
          </a:p>
          <a:p>
            <a:pPr algn="just">
              <a:lnSpc>
                <a:spcPct val="120000"/>
              </a:lnSpc>
            </a:pPr>
            <a:r>
              <a:rPr lang="tr-TR" sz="3800" dirty="0" smtClean="0"/>
              <a:t>Bu tarihten itibaren gündüzler kısalmaya geceler uzamaya başlar. Ancak 21 Mart tarihine kadar, gündüzler gecelerden uzundur.</a:t>
            </a:r>
          </a:p>
          <a:p>
            <a:pPr algn="just">
              <a:lnSpc>
                <a:spcPct val="120000"/>
              </a:lnSpc>
            </a:pPr>
            <a:r>
              <a:rPr lang="tr-TR" sz="3800" dirty="0" smtClean="0"/>
              <a:t>Aydınlanma çemberi Güney Kutup Dairesi’ne teğet geçer.</a:t>
            </a:r>
          </a:p>
          <a:p>
            <a:pPr algn="just">
              <a:lnSpc>
                <a:spcPct val="120000"/>
              </a:lnSpc>
            </a:pPr>
            <a:r>
              <a:rPr lang="tr-TR" sz="3800" dirty="0" smtClean="0"/>
              <a:t>Oğlak Dönencesinin güneyi güneş ışınlarını yıl içerisinde alabileceği en dik açı ile alır. Bu tarihten itibaren güneş ışınlarının gelme açıları küçülmeye başlar</a:t>
            </a:r>
          </a:p>
          <a:p>
            <a:pPr algn="just">
              <a:lnSpc>
                <a:spcPct val="120000"/>
              </a:lnSpc>
            </a:pPr>
            <a:r>
              <a:rPr lang="tr-TR" sz="3800" dirty="0" smtClean="0"/>
              <a:t>Oğlak Dönencesinin güneyinde en kısa gölge yaşanır. Bu tarihten itibaren gölge boyları uzamaya başlar.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16731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97666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21 MART</a:t>
            </a:r>
          </a:p>
          <a:p>
            <a:pPr marL="0" indent="0" algn="just">
              <a:buNone/>
            </a:pP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just">
              <a:buNone/>
            </a:pPr>
            <a:r>
              <a:rPr lang="tr-TR" sz="3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Kuzey ve Güney Yarım Küre</a:t>
            </a:r>
          </a:p>
          <a:p>
            <a:pPr algn="just"/>
            <a:r>
              <a:rPr lang="tr-TR" sz="3000" dirty="0" smtClean="0"/>
              <a:t>Güneş ışınları öğle vakti Ekvator’a 90° </a:t>
            </a:r>
            <a:r>
              <a:rPr lang="tr-TR" sz="3000" dirty="0" err="1" smtClean="0"/>
              <a:t>lik</a:t>
            </a:r>
            <a:r>
              <a:rPr lang="tr-TR" sz="3000" dirty="0" smtClean="0"/>
              <a:t> açı ile düşer.</a:t>
            </a:r>
          </a:p>
          <a:p>
            <a:pPr algn="just"/>
            <a:r>
              <a:rPr lang="tr-TR" sz="3000" dirty="0" smtClean="0"/>
              <a:t>Gölge boyu Ekvator’da sıfırdır.</a:t>
            </a:r>
          </a:p>
          <a:p>
            <a:pPr algn="just"/>
            <a:r>
              <a:rPr lang="tr-TR" sz="3000" dirty="0" smtClean="0"/>
              <a:t>Güneş ışınları bu tarihten itibaren Kuzey Yarım Küre’ye dik düşmeye başlar.</a:t>
            </a:r>
          </a:p>
          <a:p>
            <a:pPr algn="just"/>
            <a:r>
              <a:rPr lang="tr-TR" sz="3000" dirty="0" smtClean="0"/>
              <a:t>Bu tarihten itibaren Güney Yarım Küre’de geceler, gündüzlerden uzun olmaya başlar. Kuzey Yarım Küre’de ise tam tersi olur.</a:t>
            </a:r>
          </a:p>
          <a:p>
            <a:pPr marL="0" indent="0" algn="just">
              <a:buNone/>
            </a:pPr>
            <a:endParaRPr lang="tr-TR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04381"/>
            <a:ext cx="4104456" cy="2358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285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192688"/>
          </a:xfrm>
        </p:spPr>
        <p:txBody>
          <a:bodyPr/>
          <a:lstStyle/>
          <a:p>
            <a:pPr algn="just"/>
            <a:r>
              <a:rPr lang="tr-TR" sz="2800" dirty="0" smtClean="0"/>
              <a:t>Bu tarih Güney Yarım Küre’de Sonbahar, Kuzey Yarım Küre’de İlkbahar başlangıcıdır.</a:t>
            </a:r>
          </a:p>
          <a:p>
            <a:pPr algn="just"/>
            <a:r>
              <a:rPr lang="tr-TR" sz="2800" dirty="0" smtClean="0"/>
              <a:t>Aydınlanma çemberi kutup noktalarına teğet geçer. Bu tarihte Güneş her iki kutup noktasında da görülür.</a:t>
            </a:r>
          </a:p>
          <a:p>
            <a:pPr algn="just"/>
            <a:r>
              <a:rPr lang="tr-TR" sz="2800" dirty="0" smtClean="0"/>
              <a:t>Dünya’da gece ve gündüz süreleri birbirine eşit olur.</a:t>
            </a:r>
          </a:p>
          <a:p>
            <a:pPr algn="just"/>
            <a:r>
              <a:rPr lang="tr-TR" sz="2800" dirty="0" smtClean="0"/>
              <a:t>Bu tarih Güney Kutup </a:t>
            </a:r>
            <a:r>
              <a:rPr lang="tr-TR" sz="2800" dirty="0" err="1" smtClean="0"/>
              <a:t>Noktası’nda</a:t>
            </a:r>
            <a:r>
              <a:rPr lang="tr-TR" sz="2800" dirty="0" smtClean="0"/>
              <a:t> 6 aylık gecenin, Kuzey Kutup </a:t>
            </a:r>
            <a:r>
              <a:rPr lang="tr-TR" sz="2800" dirty="0" err="1" smtClean="0"/>
              <a:t>Noktası’nda</a:t>
            </a:r>
            <a:r>
              <a:rPr lang="tr-TR" sz="2800" dirty="0" smtClean="0"/>
              <a:t> ise 6 aylık gündüzün başlangıcıdır.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657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192688"/>
          </a:xfrm>
        </p:spPr>
        <p:txBody>
          <a:bodyPr/>
          <a:lstStyle/>
          <a:p>
            <a:pPr algn="just"/>
            <a:r>
              <a:rPr lang="tr-TR" sz="2800" dirty="0" smtClean="0"/>
              <a:t>Kutuplar, Dünya’nın merkezine (Ekvator’a göre) daha yakındır. Bunun sonucu olarak, yerçekimi Ekvator’da az, kutuplarda daha fazladır.</a:t>
            </a:r>
          </a:p>
          <a:p>
            <a:pPr algn="just"/>
            <a:r>
              <a:rPr lang="tr-TR" sz="2800" dirty="0" smtClean="0"/>
              <a:t>Dünya’nın kendi ekseni etrafındaki dönüş hızı Ekvator’dan kutuplara gidildikçe azalır.</a:t>
            </a:r>
          </a:p>
          <a:p>
            <a:pPr algn="just"/>
            <a:r>
              <a:rPr lang="tr-TR" sz="2800" dirty="0" smtClean="0"/>
              <a:t>Ekvator’dan kutuplara gidildikçe, paralel boyları ve meridyenler arası mesafe azalır.</a:t>
            </a:r>
          </a:p>
          <a:p>
            <a:pPr algn="just"/>
            <a:r>
              <a:rPr lang="tr-TR" sz="2800" dirty="0" smtClean="0"/>
              <a:t>Dünya’nın şeklinden dolayı, harita çizimlerinde hatalar meydana gelir.</a:t>
            </a:r>
          </a:p>
          <a:p>
            <a:pPr algn="just"/>
            <a:r>
              <a:rPr lang="tr-TR" sz="2800" dirty="0" smtClean="0"/>
              <a:t>Kutup yıldızının görünüm açısı bulunduğumuz yerin enlem derecesini verir.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123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077" y="2873918"/>
            <a:ext cx="3096344" cy="3667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6192688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B. DÜNYA’NIN HAREKETLERİ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Dünya’nın Kendi Ekseni Etrafında Dönmesi (Günlük Hareket)</a:t>
            </a:r>
          </a:p>
          <a:p>
            <a:pPr marL="0" indent="0" algn="just">
              <a:buNone/>
            </a:pPr>
            <a:r>
              <a:rPr lang="tr-TR" sz="2800" dirty="0" smtClean="0"/>
              <a:t>	Dünya kendi ekseni etrafındaki dönüşünü, batıdan doğuya doğru 24 saatte tamamlar. Buna 1 gün denir.</a:t>
            </a:r>
          </a:p>
          <a:p>
            <a:pPr marL="0" indent="0" algn="just">
              <a:buNone/>
            </a:pPr>
            <a:endParaRPr lang="tr-TR" sz="2800" dirty="0" smtClean="0"/>
          </a:p>
          <a:p>
            <a:pPr marL="0" indent="0" algn="just">
              <a:buNone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8405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120680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Dünya’nın Kendi Ekseni Etrafındaki Dönüşünün Sonuçları</a:t>
            </a:r>
          </a:p>
          <a:p>
            <a:pPr algn="just"/>
            <a:r>
              <a:rPr lang="tr-TR" sz="3000" dirty="0" smtClean="0"/>
              <a:t>Gece ve gündüz birbirini takip eder.</a:t>
            </a:r>
          </a:p>
          <a:p>
            <a:pPr algn="just"/>
            <a:r>
              <a:rPr lang="tr-TR" sz="3000" dirty="0" smtClean="0"/>
              <a:t>Güneş ışınlarının günlük geliş açıları değişir. </a:t>
            </a:r>
          </a:p>
          <a:p>
            <a:pPr algn="just"/>
            <a:r>
              <a:rPr lang="tr-TR" sz="3000" dirty="0" smtClean="0"/>
              <a:t>Günlük sıcaklık farkları meydana gelir. </a:t>
            </a:r>
          </a:p>
          <a:p>
            <a:pPr marL="0" indent="0" algn="just">
              <a:buNone/>
            </a:pPr>
            <a:r>
              <a:rPr lang="tr-TR" sz="3000" i="1" dirty="0" smtClean="0"/>
              <a:t>Bunun sonucunda</a:t>
            </a:r>
            <a:r>
              <a:rPr lang="tr-TR" sz="3000" dirty="0" smtClean="0"/>
              <a:t>;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tr-TR" sz="3000" dirty="0" smtClean="0"/>
              <a:t>Fiziksel çözülme oluşur.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tr-TR" sz="3000" dirty="0" smtClean="0"/>
              <a:t>Günlük basınç farkları oluşur.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tr-TR" sz="3000" dirty="0" smtClean="0"/>
              <a:t>Meltem rüzgârları oluşur.</a:t>
            </a:r>
          </a:p>
          <a:p>
            <a:pPr algn="just"/>
            <a:r>
              <a:rPr lang="tr-TR" sz="3000" dirty="0" smtClean="0"/>
              <a:t>Merkez kaç kuvveti meydana gelir. </a:t>
            </a:r>
            <a:r>
              <a:rPr lang="tr-TR" sz="3000" i="1" dirty="0" smtClean="0"/>
              <a:t>Bununda sonucunda;</a:t>
            </a:r>
          </a:p>
          <a:p>
            <a:pPr marL="0" indent="0" algn="just">
              <a:buNone/>
            </a:pPr>
            <a:endParaRPr lang="tr-TR" sz="3000" i="1" dirty="0"/>
          </a:p>
        </p:txBody>
      </p:sp>
    </p:spTree>
    <p:extLst>
      <p:ext uri="{BB962C8B-B14F-4D97-AF65-F5344CB8AC3E}">
        <p14:creationId xmlns:p14="http://schemas.microsoft.com/office/powerpoint/2010/main" val="426909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048672"/>
          </a:xfrm>
        </p:spPr>
        <p:txBody>
          <a:bodyPr>
            <a:normAutofit/>
          </a:bodyPr>
          <a:lstStyle/>
          <a:p>
            <a:pPr marL="571500" indent="-571500" algn="just">
              <a:buFont typeface="+mj-lt"/>
              <a:buAutoNum type="romanUcPeriod"/>
            </a:pPr>
            <a:endParaRPr lang="tr-TR" sz="3000" dirty="0" smtClean="0"/>
          </a:p>
          <a:p>
            <a:pPr marL="571500" indent="-571500" algn="just">
              <a:buFont typeface="+mj-lt"/>
              <a:buAutoNum type="romanUcPeriod"/>
            </a:pPr>
            <a:r>
              <a:rPr lang="tr-TR" sz="3000" dirty="0" smtClean="0"/>
              <a:t>Sürekli rüzgârların (Alize, Batı, Kutup) yönlerinde sapmalar meydana gelir.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tr-TR" sz="3000" dirty="0" smtClean="0"/>
              <a:t>Okyanus akıntıları (</a:t>
            </a:r>
            <a:r>
              <a:rPr lang="tr-TR" sz="3000" dirty="0" err="1" smtClean="0"/>
              <a:t>Gulf</a:t>
            </a:r>
            <a:r>
              <a:rPr lang="tr-TR" sz="3000" dirty="0" smtClean="0"/>
              <a:t> - </a:t>
            </a:r>
            <a:r>
              <a:rPr lang="tr-TR" sz="3000" dirty="0" err="1" smtClean="0"/>
              <a:t>stream</a:t>
            </a:r>
            <a:r>
              <a:rPr lang="tr-TR" sz="3000" dirty="0" smtClean="0"/>
              <a:t>, Labrador, vs.) halkalar oluşturur ve yönlerinde sapmalar olur.</a:t>
            </a:r>
          </a:p>
          <a:p>
            <a:pPr algn="just"/>
            <a:r>
              <a:rPr lang="tr-TR" sz="3000" dirty="0" smtClean="0"/>
              <a:t>Yerel saat farkları meydana gelir.</a:t>
            </a:r>
          </a:p>
          <a:p>
            <a:pPr algn="just"/>
            <a:r>
              <a:rPr lang="tr-TR" sz="3000" dirty="0" smtClean="0"/>
              <a:t>Cisimlerin gün içindeki gölge uzunlukları değişir.</a:t>
            </a:r>
          </a:p>
          <a:p>
            <a:pPr algn="just"/>
            <a:r>
              <a:rPr lang="tr-TR" sz="3000" dirty="0" smtClean="0"/>
              <a:t>Güneş doğuda erken doğar, batar ve batıda geç doğar, batar.</a:t>
            </a:r>
          </a:p>
          <a:p>
            <a:pPr algn="just"/>
            <a:r>
              <a:rPr lang="tr-TR" sz="3000" dirty="0" smtClean="0"/>
              <a:t>Dinamik basınç kuşakları meydana gelir.</a:t>
            </a:r>
          </a:p>
          <a:p>
            <a:pPr marL="0" indent="0" algn="just">
              <a:buNone/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78470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9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Dünya’nın Güneş Etrafında Dönmesi (Yıllık Hareket)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sz="3000" dirty="0" smtClean="0"/>
              <a:t>Dünya, kendi ekseni etrafındaki günlük dönüşünü sürdürürken, bir yandan da Güneş’in çevresinde dolanır. Dünya, Güneş etrafındaki dönüşünü elips şeklindeki bir yörünge üzerinde 365 gün 6 saatte tamamlar. Buna 1 yıl denir.</a:t>
            </a:r>
          </a:p>
          <a:p>
            <a:pPr marL="0" indent="0" algn="just">
              <a:buNone/>
            </a:pPr>
            <a:r>
              <a:rPr lang="tr-TR" sz="3000" dirty="0" smtClean="0"/>
              <a:t>	Dünya, 939 milyon km’lik yörüngesi üzerinde saatte 108 bin km. hızla hareket eder.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425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66682"/>
            <a:ext cx="7272808" cy="545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32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smtClean="0"/>
              <a:t>	</a:t>
            </a:r>
          </a:p>
          <a:p>
            <a:pPr marL="0" indent="0" algn="just">
              <a:buNone/>
            </a:pPr>
            <a:endParaRPr lang="tr-TR" sz="2800" dirty="0"/>
          </a:p>
          <a:p>
            <a:pPr marL="0" indent="0" algn="just">
              <a:buNone/>
            </a:pPr>
            <a:r>
              <a:rPr lang="tr-TR" sz="2800" dirty="0" smtClean="0"/>
              <a:t>	Dünya’nın Güneş’e olan uzaklığı sabit değildir. Bazen yaklaşırken, bazen uzaklaşır. Bunun nedeni, Dünya yörüngesinin elips şeklinde olmasıdır. </a:t>
            </a:r>
          </a:p>
          <a:p>
            <a:pPr marL="0" indent="0" algn="just">
              <a:buNone/>
            </a:pPr>
            <a:r>
              <a:rPr lang="tr-TR" sz="2800" dirty="0"/>
              <a:t>	</a:t>
            </a:r>
            <a:r>
              <a:rPr lang="tr-TR" sz="2800" dirty="0" smtClean="0"/>
              <a:t>Dünya’nın Güneş’e en yakın olduğu 3 Ocak tarihine </a:t>
            </a:r>
            <a:r>
              <a:rPr lang="tr-TR" sz="2800" dirty="0" err="1" smtClean="0"/>
              <a:t>Perihel</a:t>
            </a:r>
            <a:r>
              <a:rPr lang="tr-TR" sz="2800" dirty="0" smtClean="0"/>
              <a:t> (Günberi) denir. 	</a:t>
            </a:r>
          </a:p>
          <a:p>
            <a:pPr marL="0" indent="0" algn="just">
              <a:buNone/>
            </a:pPr>
            <a:r>
              <a:rPr lang="tr-TR" sz="2800" dirty="0"/>
              <a:t>	</a:t>
            </a:r>
            <a:r>
              <a:rPr lang="tr-TR" sz="2800" dirty="0" smtClean="0"/>
              <a:t>Dünya’nın Güneş’ten en uzak olduğu 4 Temmuz tarihine ise </a:t>
            </a:r>
            <a:r>
              <a:rPr lang="tr-TR" sz="2800" dirty="0" err="1" smtClean="0"/>
              <a:t>Afel</a:t>
            </a:r>
            <a:r>
              <a:rPr lang="tr-TR" sz="2800" dirty="0" smtClean="0"/>
              <a:t> (Günöte) denir.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3321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1138</Words>
  <Application>Microsoft Office PowerPoint</Application>
  <PresentationFormat>Ekran Gösterisi (4:3)</PresentationFormat>
  <Paragraphs>152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Osman</dc:creator>
  <cp:lastModifiedBy>mecho</cp:lastModifiedBy>
  <cp:revision>18</cp:revision>
  <dcterms:created xsi:type="dcterms:W3CDTF">2015-02-20T17:30:15Z</dcterms:created>
  <dcterms:modified xsi:type="dcterms:W3CDTF">2016-05-25T19:38:19Z</dcterms:modified>
</cp:coreProperties>
</file>